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p3" ContentType="audio/unknown"/>
  <Override PartName="/ppt/media/image3.jpeg" ContentType="image/jpeg"/>
  <Override PartName="/ppt/media/media2.mp3" ContentType="audio/unknown"/>
  <Override PartName="/ppt/media/image4.jpeg" ContentType="image/jpeg"/>
  <Override PartName="/ppt/media/image5.jpeg" ContentType="image/jpeg"/>
  <Override PartName="/ppt/media/image6.jpeg" ContentType="image/jpeg"/>
  <Override PartName="/ppt/media/media3.mp3" ContentType="audio/unknown"/>
  <Override PartName="/ppt/media/image7.jpeg" ContentType="image/jpeg"/>
  <Override PartName="/ppt/media/media4.mp3" ContentType="audio/unknown"/>
  <Override PartName="/ppt/media/image8.jpeg" ContentType="image/jpeg"/>
  <Override PartName="/ppt/media/image9.jpeg" ContentType="image/jpeg"/>
  <Override PartName="/ppt/media/media5.mp3" ContentType="audio/unknown"/>
  <Override PartName="/ppt/media/media6.mp3" ContentType="audio/unknown"/>
  <Override PartName="/ppt/media/image10.jpeg" ContentType="image/jpeg"/>
  <Override PartName="/ppt/media/media7.mp3" ContentType="audio/unknown"/>
  <Override PartName="/ppt/media/image11.jpeg" ContentType="image/jpeg"/>
  <Override PartName="/ppt/media/media8.mp3" ContentType="audio/unknown"/>
  <Override PartName="/ppt/media/image12.jpeg" ContentType="image/jpeg"/>
  <Override PartName="/ppt/media/media9.mp3" ContentType="audio/unknown"/>
  <Override PartName="/ppt/media/image13.jpeg" ContentType="image/jpeg"/>
  <Override PartName="/ppt/media/media10.mp3" ContentType="audio/unknown"/>
  <Override PartName="/ppt/media/image14.jpeg" ContentType="image/jpeg"/>
  <Override PartName="/ppt/media/media11.mp3" ContentType="audio/unknown"/>
  <Override PartName="/ppt/media/image15.jpeg" ContentType="image/jpeg"/>
  <Override PartName="/ppt/media/media12.mp3" ContentType="audio/unknown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9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702127" indent="-244927">
              <a:spcBef>
                <a:spcPts val="500"/>
              </a:spcBef>
              <a:buFontTx/>
              <a:defRPr b="1" sz="2400"/>
            </a:lvl2pPr>
            <a:lvl3pPr marL="1143000" indent="-228600">
              <a:spcBef>
                <a:spcPts val="500"/>
              </a:spcBef>
              <a:buFontTx/>
              <a:defRPr b="1" sz="2400"/>
            </a:lvl3pPr>
            <a:lvl4pPr marL="1645920" indent="-274319">
              <a:spcBef>
                <a:spcPts val="500"/>
              </a:spcBef>
              <a:buFontTx/>
              <a:defRPr b="1" sz="2400"/>
            </a:lvl4pPr>
            <a:lvl5pPr marL="2103120" indent="-274320">
              <a:spcBef>
                <a:spcPts val="500"/>
              </a:spcBef>
              <a:buFontTx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1"/>
            <a:ext cx="4041775" cy="639769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4" cy="8048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3" indent="-142873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24" y="6404294"/>
            <a:ext cx="263979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3" Type="http://schemas.microsoft.com/office/2007/relationships/media" Target="../media/media8.mp3"/><Relationship Id="rId4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3" Type="http://schemas.microsoft.com/office/2007/relationships/media" Target="../media/media9.mp3"/><Relationship Id="rId4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3" Type="http://schemas.microsoft.com/office/2007/relationships/media" Target="../media/media10.mp3"/><Relationship Id="rId4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3" Type="http://schemas.microsoft.com/office/2007/relationships/media" Target="../media/media11.mp3"/><Relationship Id="rId4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audio" Target="../media/media12.mp3"/><Relationship Id="rId4" Type="http://schemas.microsoft.com/office/2007/relationships/media" Target="../media/media12.mp3"/><Relationship Id="rId5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2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1.tif"/><Relationship Id="rId4" Type="http://schemas.openxmlformats.org/officeDocument/2006/relationships/image" Target="../media/image2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audio" Target="../media/media2.mp3"/><Relationship Id="rId5" Type="http://schemas.microsoft.com/office/2007/relationships/media" Target="../media/media2.mp3"/><Relationship Id="rId6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audio" Target="../media/media3.mp3"/><Relationship Id="rId6" Type="http://schemas.microsoft.com/office/2007/relationships/media" Target="../media/media3.mp3"/><Relationship Id="rId7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audio" Target="../media/media4.mp3"/><Relationship Id="rId4" Type="http://schemas.microsoft.com/office/2007/relationships/media" Target="../media/media4.mp3"/><Relationship Id="rId5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3" Type="http://schemas.microsoft.com/office/2007/relationships/media" Target="../media/media6.mp3"/><Relationship Id="rId4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3" Type="http://schemas.microsoft.com/office/2007/relationships/media" Target="../media/media7.mp3"/><Relationship Id="rId4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 rot="19447949">
            <a:off x="-379065" y="3965971"/>
            <a:ext cx="4265427" cy="1440167"/>
          </a:xfrm>
          <a:prstGeom prst="rect">
            <a:avLst/>
          </a:prstGeom>
        </p:spPr>
        <p:txBody>
          <a:bodyPr/>
          <a:lstStyle>
            <a:lvl1pPr>
              <a:defRPr b="1" i="1" sz="3200">
                <a:solidFill>
                  <a:srgbClr val="E46C0A"/>
                </a:solidFill>
              </a:defRPr>
            </a:lvl1pPr>
          </a:lstStyle>
          <a:p>
            <a:pPr/>
            <a:r>
              <a:t>Concorso Giornalisti nell’erba</a:t>
            </a:r>
          </a:p>
        </p:txBody>
      </p:sp>
      <p:pic>
        <p:nvPicPr>
          <p:cNvPr id="113" name="image1.jpeg" descr="C:\Users\AsusW7\Desktop\scuola infanz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895" y="3095862"/>
            <a:ext cx="5508105" cy="3716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jpeg" descr="trottol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536" y="1052736"/>
            <a:ext cx="2466976" cy="184785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2411755" y="620684"/>
            <a:ext cx="6120691" cy="231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5400">
                <a:solidFill>
                  <a:srgbClr val="E13F3B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</a:defRPr>
            </a:pPr>
            <a:r>
              <a:t>Scuola infanzia</a:t>
            </a:r>
          </a:p>
          <a:p>
            <a:pPr algn="ctr">
              <a:defRPr b="1" sz="7200">
                <a:solidFill>
                  <a:srgbClr val="E13F3B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</a:defRPr>
            </a:pPr>
            <a:r>
              <a:t>La trottola</a:t>
            </a:r>
          </a:p>
          <a:p>
            <a:pPr algn="ctr">
              <a:defRPr b="1" sz="2400">
                <a:solidFill>
                  <a:srgbClr val="E13F3B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</a:defRPr>
            </a:pPr>
            <a:r>
              <a:t>Monte Porzio Catone</a:t>
            </a:r>
          </a:p>
        </p:txBody>
      </p:sp>
      <p:pic>
        <p:nvPicPr>
          <p:cNvPr id="116" name="media1.mp3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044700" y="52578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9387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0082">
                <a:alpha val="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395531" y="692694"/>
            <a:ext cx="5760651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i="1" sz="3600">
                <a:solidFill>
                  <a:srgbClr val="92D050"/>
                </a:solidFill>
              </a:defRPr>
            </a:lvl1pPr>
          </a:lstStyle>
          <a:p>
            <a:pPr/>
            <a:r>
              <a:t>NON SPRECARE L’ENERGIA:</a:t>
            </a:r>
          </a:p>
        </p:txBody>
      </p:sp>
      <p:sp>
        <p:nvSpPr>
          <p:cNvPr id="154" name="Shape 154"/>
          <p:cNvSpPr/>
          <p:nvPr/>
        </p:nvSpPr>
        <p:spPr>
          <a:xfrm>
            <a:off x="827583" y="2780924"/>
            <a:ext cx="7488833" cy="3329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4400">
                <a:ln w="19050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sx="100000" sy="100000" kx="0" ky="0" algn="b" rotWithShape="0" blurRad="50800" dist="50800" dir="7500000">
                    <a:srgbClr val="000000">
                      <a:alpha val="35000"/>
                    </a:srgbClr>
                  </a:outerShdw>
                </a:effectLst>
              </a:defRPr>
            </a:pPr>
            <a:r>
              <a:t>QUANDO APRI IL FRIGORIFERO</a:t>
            </a:r>
          </a:p>
          <a:p>
            <a:pPr algn="ctr">
              <a:defRPr b="1" sz="4400">
                <a:ln w="19050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sx="100000" sy="100000" kx="0" ky="0" algn="b" rotWithShape="0" blurRad="50800" dist="50800" dir="7500000">
                    <a:srgbClr val="000000">
                      <a:alpha val="35000"/>
                    </a:srgbClr>
                  </a:outerShdw>
                </a:effectLst>
              </a:defRPr>
            </a:pPr>
            <a:r>
              <a:t>PER MANGIARE,</a:t>
            </a:r>
          </a:p>
          <a:p>
            <a:pPr algn="ctr">
              <a:defRPr b="1" sz="4400">
                <a:ln w="19050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sx="100000" sy="100000" kx="0" ky="0" algn="b" rotWithShape="0" blurRad="50800" dist="50800" dir="7500000">
                    <a:srgbClr val="000000">
                      <a:alpha val="35000"/>
                    </a:srgbClr>
                  </a:outerShdw>
                </a:effectLst>
              </a:defRPr>
            </a:pPr>
            <a:r>
              <a:t> CHIUDILO E NON SBAGLIARE!!!</a:t>
            </a:r>
          </a:p>
        </p:txBody>
      </p:sp>
      <p:pic>
        <p:nvPicPr>
          <p:cNvPr id="155" name="media8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695033" y="167496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204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C9FCB">
                <a:alpha val="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96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12.jpeg" descr="C:\Users\AsusW7\Desktop\foto scuola\20160215_121904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675" y="195262"/>
            <a:ext cx="5962650" cy="6467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warp dir="out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>
                <a:alpha val="21000"/>
              </a:srgbClr>
            </a:gs>
          </a:gsLst>
          <a:lin ang="189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179510" y="1052736"/>
            <a:ext cx="6571264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i="1" sz="3600">
                <a:solidFill>
                  <a:srgbClr val="0070C0"/>
                </a:solidFill>
              </a:defRPr>
            </a:pPr>
            <a:r>
              <a:t>UTILIZZA POCO LA MACCHINA</a:t>
            </a:r>
            <a:r>
              <a:rPr sz="4400"/>
              <a:t>:</a:t>
            </a:r>
          </a:p>
        </p:txBody>
      </p:sp>
      <p:sp>
        <p:nvSpPr>
          <p:cNvPr id="160" name="Shape 160"/>
          <p:cNvSpPr/>
          <p:nvPr/>
        </p:nvSpPr>
        <p:spPr>
          <a:xfrm>
            <a:off x="611559" y="2204863"/>
            <a:ext cx="8208913" cy="329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5400">
                <a:solidFill>
                  <a:srgbClr val="0070C0"/>
                </a:solidFill>
                <a:effectLst>
                  <a:outerShdw sx="100000" sy="100000" kx="0" ky="0" algn="b" rotWithShape="0" blurRad="76200" dist="40000" dir="5040000">
                    <a:srgbClr val="000000">
                      <a:alpha val="30000"/>
                    </a:srgbClr>
                  </a:outerShdw>
                </a:effectLst>
              </a:defRPr>
            </a:pPr>
            <a:r>
              <a:t>A  SCUOLA VAI CON LA MACCHINETTA</a:t>
            </a:r>
          </a:p>
          <a:p>
            <a:pPr algn="ctr">
              <a:defRPr b="1" sz="5400">
                <a:solidFill>
                  <a:srgbClr val="0070C0"/>
                </a:solidFill>
                <a:effectLst>
                  <a:outerShdw sx="100000" sy="100000" kx="0" ky="0" algn="b" rotWithShape="0" blurRad="76200" dist="40000" dir="5040000">
                    <a:srgbClr val="000000">
                      <a:alpha val="30000"/>
                    </a:srgbClr>
                  </a:outerShdw>
                </a:effectLst>
              </a:defRPr>
            </a:pPr>
            <a:r>
              <a:t>MA PUOI ANDARE ANCHE IN  BICICLETTA</a:t>
            </a:r>
          </a:p>
        </p:txBody>
      </p:sp>
      <p:pic>
        <p:nvPicPr>
          <p:cNvPr id="161" name="media9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334196" y="619174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6734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B0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13.jpeg" descr="C:\Users\AsusW7\Desktop\foto scuola\20160215_1219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225" y="395288"/>
            <a:ext cx="8591550" cy="6067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warp dir="out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F000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251516" y="764702"/>
            <a:ext cx="5505929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 sz="3600">
                <a:solidFill>
                  <a:srgbClr val="FFFFFF"/>
                </a:solidFill>
              </a:defRPr>
            </a:lvl1pPr>
          </a:lstStyle>
          <a:p>
            <a:pPr/>
            <a:r>
              <a:t>RACCOLTA DIFFERENZIATA:</a:t>
            </a:r>
          </a:p>
        </p:txBody>
      </p:sp>
      <p:sp>
        <p:nvSpPr>
          <p:cNvPr id="166" name="Shape 166"/>
          <p:cNvSpPr/>
          <p:nvPr/>
        </p:nvSpPr>
        <p:spPr>
          <a:xfrm>
            <a:off x="827583" y="2132855"/>
            <a:ext cx="7131095" cy="329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5400">
                <a:ln w="1778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pPr>
            <a:r>
              <a:t>QUANDO UNA COSA DEVI BUTTARE</a:t>
            </a:r>
          </a:p>
          <a:p>
            <a:pPr algn="ctr">
              <a:defRPr b="1" sz="5400">
                <a:ln w="1778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pPr>
            <a:r>
              <a:t>IL SECCHIO GIUSTO DEVI TROVARE</a:t>
            </a:r>
          </a:p>
        </p:txBody>
      </p:sp>
      <p:pic>
        <p:nvPicPr>
          <p:cNvPr id="167" name="media10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680769" y="611390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 isContent="0" isInverted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5510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14.jpeg" descr="C:\Users\AsusW7\Desktop\foto scuola\20160215_1219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825" y="595312"/>
            <a:ext cx="8134350" cy="5667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-107053" y="1469219"/>
            <a:ext cx="8748467" cy="329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50" sz="5400">
                <a:solidFill>
                  <a:srgbClr val="FFFFFF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pPr>
            <a:r>
              <a:t>SOLO COSI’ LA TERRA                            PUOI GUARIRE</a:t>
            </a:r>
          </a:p>
          <a:p>
            <a:pPr algn="ctr">
              <a:defRPr b="1" spc="50" sz="5400">
                <a:solidFill>
                  <a:srgbClr val="FFFFFF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pPr>
            <a:r>
              <a:t>SE I NOSTRI CONSIGLI</a:t>
            </a:r>
          </a:p>
          <a:p>
            <a:pPr algn="ctr">
              <a:defRPr b="1" spc="50" sz="5400">
                <a:solidFill>
                  <a:srgbClr val="FFFFFF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pPr>
            <a:r>
              <a:t>VOLETE SEGUIRE.</a:t>
            </a:r>
          </a:p>
        </p:txBody>
      </p:sp>
      <p:pic>
        <p:nvPicPr>
          <p:cNvPr id="172" name="media11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90405" y="544765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6734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1244946" y="410278"/>
            <a:ext cx="7022987" cy="1856546"/>
          </a:xfrm>
          <a:prstGeom prst="rect">
            <a:avLst/>
          </a:prstGeom>
        </p:spPr>
        <p:txBody>
          <a:bodyPr/>
          <a:lstStyle/>
          <a:p>
            <a:pPr defTabSz="500907">
              <a:defRPr b="1" sz="2900">
                <a:solidFill>
                  <a:srgbClr val="FF83EC"/>
                </a:solidFill>
                <a:effectLst>
                  <a:outerShdw sx="100000" sy="100000" kx="0" ky="0" algn="b" rotWithShape="0" blurRad="38100" dist="27828" dir="5400000">
                    <a:srgbClr val="000000">
                      <a:alpha val="64999"/>
                    </a:srgbClr>
                  </a:outerShdw>
                </a:effectLst>
              </a:defRPr>
            </a:pPr>
            <a:r>
              <a:t>LA SOLUZIONE  </a:t>
            </a:r>
          </a:p>
          <a:p>
            <a:pPr defTabSz="500907">
              <a:defRPr b="1" sz="2900">
                <a:solidFill>
                  <a:srgbClr val="FF83EC"/>
                </a:solidFill>
                <a:effectLst>
                  <a:outerShdw sx="100000" sy="100000" kx="0" ky="0" algn="b" rotWithShape="0" blurRad="38100" dist="27828" dir="5400000">
                    <a:srgbClr val="000000">
                      <a:alpha val="64999"/>
                    </a:srgbClr>
                  </a:outerShdw>
                </a:effectLst>
              </a:defRPr>
            </a:pPr>
            <a:r>
              <a:t>L’ABBIAMO TROVATA</a:t>
            </a:r>
            <a:endParaRPr spc="27"/>
          </a:p>
          <a:p>
            <a:pPr defTabSz="500907">
              <a:defRPr b="1" sz="2900">
                <a:solidFill>
                  <a:srgbClr val="FF83EC"/>
                </a:solidFill>
                <a:effectLst>
                  <a:outerShdw sx="100000" sy="100000" kx="0" ky="0" algn="b" rotWithShape="0" blurRad="38100" dist="27828" dir="5400000">
                    <a:srgbClr val="000000">
                      <a:alpha val="64999"/>
                    </a:srgbClr>
                  </a:outerShdw>
                </a:effectLst>
              </a:defRPr>
            </a:pPr>
            <a:r>
              <a:t>GRAZIE A TUTTI </a:t>
            </a:r>
          </a:p>
          <a:p>
            <a:pPr defTabSz="500907">
              <a:defRPr b="1" sz="2900">
                <a:solidFill>
                  <a:srgbClr val="FF83EC"/>
                </a:solidFill>
                <a:effectLst>
                  <a:outerShdw sx="100000" sy="100000" kx="0" ky="0" algn="b" rotWithShape="0" blurRad="38100" dist="27828" dir="5400000">
                    <a:srgbClr val="000000">
                      <a:alpha val="64999"/>
                    </a:srgbClr>
                  </a:outerShdw>
                </a:effectLst>
              </a:defRPr>
            </a:pPr>
            <a:r>
              <a:t>E BUONA GIORNATA</a:t>
            </a:r>
          </a:p>
        </p:txBody>
      </p:sp>
      <p:pic>
        <p:nvPicPr>
          <p:cNvPr id="175" name="image15.jpeg" descr="C:\Users\AsusW7\Desktop\foto scuola\20160215_1219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9788" y="2170096"/>
            <a:ext cx="6715932" cy="4676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media12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174755" y="44211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warp dir="in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7142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2699789" y="404661"/>
            <a:ext cx="3672414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i="1" sz="2400">
                <a:solidFill>
                  <a:srgbClr val="C00000"/>
                </a:solidFill>
              </a:defRPr>
            </a:pPr>
            <a:r>
              <a:t>REALIZZAZIONE</a:t>
            </a:r>
          </a:p>
          <a:p>
            <a:pPr algn="ctr">
              <a:defRPr b="1" i="1" sz="2400">
                <a:solidFill>
                  <a:srgbClr val="C00000"/>
                </a:solidFill>
              </a:defRPr>
            </a:pPr>
            <a:r>
              <a:t> DEL LAVORO SVOLTO:</a:t>
            </a:r>
          </a:p>
        </p:txBody>
      </p:sp>
      <p:sp>
        <p:nvSpPr>
          <p:cNvPr id="179" name="Shape 179"/>
          <p:cNvSpPr/>
          <p:nvPr/>
        </p:nvSpPr>
        <p:spPr>
          <a:xfrm>
            <a:off x="2123723" y="1556789"/>
            <a:ext cx="5832659" cy="329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buSzPct val="100000"/>
              <a:buFont typeface="Arial"/>
              <a:buChar char="•"/>
              <a:defRPr sz="2400"/>
            </a:pPr>
            <a:r>
              <a:t>Visione  di un filmato su You Tube:  “ “Salviamo la terra”</a:t>
            </a:r>
          </a:p>
          <a:p>
            <a:pPr algn="just">
              <a:buSzPct val="100000"/>
              <a:buFont typeface="Arial"/>
              <a:buChar char="•"/>
              <a:defRPr sz="2400"/>
            </a:pPr>
            <a:r>
              <a:t>Riflessione corale e ricerca delle “parole” per salvare la Terra</a:t>
            </a:r>
          </a:p>
          <a:p>
            <a:pPr algn="just">
              <a:buSzPct val="100000"/>
              <a:buFont typeface="Arial"/>
              <a:buChar char="•"/>
              <a:defRPr sz="2400"/>
            </a:pPr>
            <a:r>
              <a:t>Ricerca corale di rime e invenzione della filastrocca</a:t>
            </a:r>
          </a:p>
          <a:p>
            <a:pPr algn="just">
              <a:buSzPct val="100000"/>
              <a:buFont typeface="Arial"/>
              <a:buChar char="•"/>
              <a:defRPr sz="2400"/>
            </a:pPr>
            <a:r>
              <a:t>Rappresentazione grafica in </a:t>
            </a:r>
          </a:p>
          <a:p>
            <a:pPr algn="just">
              <a:defRPr sz="2400"/>
            </a:pPr>
            <a:r>
              <a:t>piccoli gruppi</a:t>
            </a:r>
          </a:p>
          <a:p>
            <a:pPr algn="just">
              <a:buSzPct val="100000"/>
              <a:buFont typeface="Arial"/>
              <a:buChar char="•"/>
              <a:defRPr sz="2400"/>
            </a:pPr>
            <a:r>
              <a:t>Uso della “scrittura spontanea”</a:t>
            </a:r>
          </a:p>
        </p:txBody>
      </p:sp>
      <p:pic>
        <p:nvPicPr>
          <p:cNvPr id="180" name="image16.jpeg" descr="C:\Users\AsusW7\Desktop\IMG-20160220-WA0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46248">
            <a:off x="6864984" y="331062"/>
            <a:ext cx="2086538" cy="1510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17.jpeg" descr="C:\Users\AsusW7\Desktop\IMG-20160226-WA000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1" y="2492896"/>
            <a:ext cx="1728193" cy="1656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18.jpeg" descr="IMG-20160226-WA000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568915">
            <a:off x="186052" y="275449"/>
            <a:ext cx="2102919" cy="1577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19.jpeg" descr="IMG-20160220-WA000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79709" y="4887162"/>
            <a:ext cx="2627790" cy="1970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0.jpeg" descr="IMG-20160220-WA0003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88024" y="4859778"/>
            <a:ext cx="2520284" cy="1998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308827">
            <a:off x="7136327" y="5763121"/>
            <a:ext cx="1636364" cy="673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4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187380">
            <a:off x="27386" y="5555236"/>
            <a:ext cx="1747866" cy="649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-20160309-WA0005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480000">
            <a:off x="6979991" y="3531178"/>
            <a:ext cx="1856523" cy="1392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93119"/>
            <a:ext cx="9144000" cy="6071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22.jpeg" descr="C:\Users\AsusW7\Desktop\MANI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11375" y="3717540"/>
            <a:ext cx="3649454" cy="272136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2719985" y="3522188"/>
            <a:ext cx="4381197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pc="50" sz="5400">
                <a:solidFill>
                  <a:srgbClr val="C0292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CIAO A TUTTI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0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body" sz="half" idx="1"/>
          </p:nvPr>
        </p:nvSpPr>
        <p:spPr>
          <a:xfrm>
            <a:off x="827583" y="2636909"/>
            <a:ext cx="7200801" cy="2625158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i="1"/>
            </a:pPr>
            <a:r>
              <a:t>Filastrocca  inventata  ed animata</a:t>
            </a:r>
          </a:p>
          <a:p>
            <a:pPr algn="ctr">
              <a:buSzTx/>
              <a:buNone/>
              <a:defRPr i="1"/>
            </a:pPr>
            <a:r>
              <a:t>graficamente  dai bambini</a:t>
            </a:r>
          </a:p>
        </p:txBody>
      </p:sp>
      <p:sp>
        <p:nvSpPr>
          <p:cNvPr id="119" name="Shape 119"/>
          <p:cNvSpPr/>
          <p:nvPr/>
        </p:nvSpPr>
        <p:spPr>
          <a:xfrm>
            <a:off x="2231232" y="332653"/>
            <a:ext cx="6912769" cy="204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6600">
                <a:ln w="19050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sx="100000" sy="100000" kx="0" ky="0" algn="b" rotWithShape="0" blurRad="50800" dist="50800" dir="750000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pPr/>
            <a:r>
              <a:t>SALVIAMO IL MONDO</a:t>
            </a:r>
          </a:p>
        </p:txBody>
      </p:sp>
      <p:pic>
        <p:nvPicPr>
          <p:cNvPr id="12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548679"/>
            <a:ext cx="2448275" cy="17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3.jpeg" descr="C:\Users\AsusW7\Desktop\foto scuola\th (8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1680" y="4149080"/>
            <a:ext cx="5616624" cy="2708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media2.mp3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734300" y="34417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9591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395536" y="2492896"/>
            <a:ext cx="8229601" cy="114300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Sezione concorso</a:t>
            </a:r>
          </a:p>
        </p:txBody>
      </p:sp>
      <p:sp>
        <p:nvSpPr>
          <p:cNvPr id="125" name="Shape 125"/>
          <p:cNvSpPr/>
          <p:nvPr/>
        </p:nvSpPr>
        <p:spPr>
          <a:xfrm>
            <a:off x="380029" y="3284982"/>
            <a:ext cx="8430177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cap="all" sz="5400">
                <a:ln w="9000">
                  <a:solidFill>
                    <a:srgbClr val="5D447B"/>
                  </a:solidFill>
                </a:ln>
                <a:solidFill>
                  <a:srgbClr val="3B1A64"/>
                </a:solidFill>
              </a:defRPr>
            </a:lvl1pPr>
          </a:lstStyle>
          <a:p>
            <a:pPr/>
            <a:r>
              <a:t>La   scrittura  creativa</a:t>
            </a:r>
          </a:p>
        </p:txBody>
      </p:sp>
      <p:sp>
        <p:nvSpPr>
          <p:cNvPr id="126" name="Shape 126"/>
          <p:cNvSpPr/>
          <p:nvPr/>
        </p:nvSpPr>
        <p:spPr>
          <a:xfrm>
            <a:off x="3052883" y="1700808"/>
            <a:ext cx="3247315" cy="100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/>
            </a:pPr>
            <a:r>
              <a:t>   SEZIONE D</a:t>
            </a:r>
          </a:p>
          <a:p>
            <a:pPr algn="ctr">
              <a:defRPr sz="1900"/>
            </a:pPr>
            <a:r>
              <a:t>  Scuola dell’infanzia </a:t>
            </a:r>
          </a:p>
          <a:p>
            <a:pPr algn="ctr">
              <a:defRPr sz="1900"/>
            </a:pPr>
            <a:r>
              <a:t>  Monte Porzio Catone</a:t>
            </a:r>
          </a:p>
        </p:txBody>
      </p:sp>
      <p:pic>
        <p:nvPicPr>
          <p:cNvPr id="127" name="image4.jpeg" descr="20160223_1504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4168" y="0"/>
            <a:ext cx="3059838" cy="2833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5.jpeg" descr="20160223_15064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6" y="0"/>
            <a:ext cx="3241971" cy="2833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6.jpeg" descr="20160223_15044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83766" y="4303810"/>
            <a:ext cx="3566525" cy="2554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edia3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985000" y="51689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14:switc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448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953735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779841" y="96977"/>
            <a:ext cx="7880509" cy="2491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5400">
                <a:ln w="10541">
                  <a:solidFill>
                    <a:srgbClr val="4579B8"/>
                  </a:solidFill>
                </a:ln>
                <a:solidFill>
                  <a:srgbClr val="FFC000"/>
                </a:solidFill>
              </a:defRPr>
            </a:pPr>
            <a:r>
              <a:t>La nostra terra è malata</a:t>
            </a:r>
          </a:p>
          <a:p>
            <a:pPr algn="ctr">
              <a:defRPr b="1" sz="5400">
                <a:ln w="10541">
                  <a:solidFill>
                    <a:srgbClr val="4579B8"/>
                  </a:solidFill>
                </a:ln>
                <a:solidFill>
                  <a:srgbClr val="FFC000"/>
                </a:solidFill>
              </a:defRPr>
            </a:pPr>
            <a:r>
              <a:t>perche’ la gente è sbadata</a:t>
            </a:r>
          </a:p>
        </p:txBody>
      </p:sp>
      <p:pic>
        <p:nvPicPr>
          <p:cNvPr id="133" name="image7.jpeg" descr="C:\Users\AsusW7\Desktop\foto scuola\20160215_121845 (2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0150" y="2588479"/>
            <a:ext cx="5702252" cy="3864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media4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81000" y="19939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0612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808080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4023293" y="476669"/>
            <a:ext cx="4797184" cy="397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400">
                <a:ln w="17780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pPr>
            <a:r>
              <a:t>TUTTA SPORCA,</a:t>
            </a:r>
          </a:p>
          <a:p>
            <a:pPr>
              <a:defRPr b="1" sz="4400">
                <a:ln w="17780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pPr>
            <a:r>
              <a:t>INQUINATA  E GRIGIA</a:t>
            </a:r>
          </a:p>
          <a:p>
            <a:pPr>
              <a:defRPr b="1" sz="4400">
                <a:ln w="17780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pPr>
            <a:r>
              <a:t>E NOI ABBIAM  LA SOLUZIONE NELLA VALIGIA</a:t>
            </a:r>
          </a:p>
        </p:txBody>
      </p:sp>
      <p:pic>
        <p:nvPicPr>
          <p:cNvPr id="137" name="image8.jpeg" descr="C:\Users\AsusW7\Desktop\20160223_1506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00000">
            <a:off x="730298" y="4301266"/>
            <a:ext cx="3405359" cy="2442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9.jpeg" descr="C:\Users\AsusW7\Desktop\20160223_15064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060000">
            <a:off x="235530" y="1027345"/>
            <a:ext cx="3668832" cy="2506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media5.mp3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361039" y="541630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1836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323524" y="692694"/>
            <a:ext cx="5688640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i="1" sz="3600">
                <a:solidFill>
                  <a:srgbClr val="C00000"/>
                </a:solidFill>
              </a:defRPr>
            </a:lvl1pPr>
          </a:lstStyle>
          <a:p>
            <a:pPr/>
            <a:r>
              <a:t>NON   SPRECARE  LA  LUCE:</a:t>
            </a:r>
          </a:p>
        </p:txBody>
      </p:sp>
      <p:sp>
        <p:nvSpPr>
          <p:cNvPr id="142" name="Shape 142"/>
          <p:cNvSpPr/>
          <p:nvPr/>
        </p:nvSpPr>
        <p:spPr>
          <a:xfrm>
            <a:off x="899591" y="2060847"/>
            <a:ext cx="7272809" cy="329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5400">
                <a:ln w="31550">
                  <a:solidFill>
                    <a:srgbClr val="F38E44"/>
                  </a:solidFill>
                </a:ln>
                <a:solidFill>
                  <a:schemeClr val="accent6">
                    <a:hueOff val="-556026"/>
                    <a:satOff val="8290"/>
                    <a:lumOff val="34267"/>
                  </a:schemeClr>
                </a:solidFill>
                <a:effectLst>
                  <a:outerShdw sx="100000" sy="100000" kx="0" ky="0" algn="b" rotWithShape="0" blurRad="50800" dist="40000" dir="5400000">
                    <a:srgbClr val="000000">
                      <a:alpha val="33000"/>
                    </a:srgbClr>
                  </a:outerShdw>
                </a:effectLst>
              </a:defRPr>
            </a:pPr>
            <a:r>
              <a:t>SE   FUORI  E’ GIORNO E C’E’  IL SOLE</a:t>
            </a:r>
          </a:p>
          <a:p>
            <a:pPr algn="ctr">
              <a:defRPr b="1" sz="5400">
                <a:ln w="31550">
                  <a:solidFill>
                    <a:srgbClr val="F38E44"/>
                  </a:solidFill>
                </a:ln>
                <a:solidFill>
                  <a:schemeClr val="accent6">
                    <a:hueOff val="-556026"/>
                    <a:satOff val="8290"/>
                    <a:lumOff val="34267"/>
                  </a:schemeClr>
                </a:solidFill>
                <a:effectLst>
                  <a:outerShdw sx="100000" sy="100000" kx="0" ky="0" algn="b" rotWithShape="0" blurRad="50800" dist="40000" dir="5400000">
                    <a:srgbClr val="000000">
                      <a:alpha val="33000"/>
                    </a:srgbClr>
                  </a:outerShdw>
                </a:effectLst>
              </a:defRPr>
            </a:pPr>
            <a:r>
              <a:t>APRI LA FINESTRA E  GUARDA LE VIOLE</a:t>
            </a:r>
          </a:p>
        </p:txBody>
      </p:sp>
      <p:pic>
        <p:nvPicPr>
          <p:cNvPr id="143" name="media6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117626" y="614888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1020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C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10.jpeg" descr="C:\Users\AsusW7\Desktop\foto scuola\20160215_1220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519112"/>
            <a:ext cx="8382000" cy="5819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-2" y="980728"/>
            <a:ext cx="7272812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i="1" sz="3600">
                <a:solidFill>
                  <a:srgbClr val="376092"/>
                </a:solidFill>
              </a:defRPr>
            </a:lvl1pPr>
          </a:lstStyle>
          <a:p>
            <a:pPr/>
            <a:r>
              <a:t>NON SPRECARE L’ACQUA:</a:t>
            </a:r>
          </a:p>
        </p:txBody>
      </p:sp>
      <p:sp>
        <p:nvSpPr>
          <p:cNvPr id="148" name="Shape 148"/>
          <p:cNvSpPr/>
          <p:nvPr/>
        </p:nvSpPr>
        <p:spPr>
          <a:xfrm>
            <a:off x="539552" y="1844823"/>
            <a:ext cx="7992889" cy="329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5400">
                <a:ln w="17780">
                  <a:solidFill>
                    <a:srgbClr val="FCFCFD"/>
                  </a:solidFill>
                </a:ln>
                <a:solidFill>
                  <a:srgbClr val="5F88C4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33000"/>
                    </a:srgbClr>
                  </a:outerShdw>
                </a:effectLst>
              </a:defRPr>
            </a:pPr>
            <a:r>
              <a:t>SE I TUOI DENTINI VUOI LAVARE</a:t>
            </a:r>
          </a:p>
          <a:p>
            <a:pPr algn="ctr">
              <a:defRPr b="1" sz="5400">
                <a:ln w="17780">
                  <a:solidFill>
                    <a:srgbClr val="FCFCFD"/>
                  </a:solidFill>
                </a:ln>
                <a:solidFill>
                  <a:srgbClr val="5F88C4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33000"/>
                    </a:srgbClr>
                  </a:outerShdw>
                </a:effectLst>
              </a:defRPr>
            </a:pPr>
            <a:r>
              <a:t>L’ACQUA NON DEVI SPRECARE</a:t>
            </a:r>
          </a:p>
        </p:txBody>
      </p:sp>
      <p:pic>
        <p:nvPicPr>
          <p:cNvPr id="149" name="media7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533551" y="548223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102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46C0A">
            <a:alpha val="8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1.jpeg" descr="C:\Users\AsusW7\Desktop\foto scuola\20160216_1226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7700" y="1"/>
            <a:ext cx="5904663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warp dir="in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