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58" r:id="rId5"/>
    <p:sldId id="259"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F6C5"/>
    <a:srgbClr val="137713"/>
    <a:srgbClr val="0BC5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22" d="100"/>
          <a:sy n="22" d="100"/>
        </p:scale>
        <p:origin x="-13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E328D7-9908-4043-8185-2B3B25622D92}" type="datetimeFigureOut">
              <a:rPr lang="it-IT" smtClean="0"/>
              <a:pPr/>
              <a:t>10/03/2016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10558-0E6B-436A-9534-18BAB31F6CB8}" type="slidenum">
              <a:rPr lang="it-IT" smtClean="0"/>
              <a:pPr/>
              <a:t>‹#›</a:t>
            </a:fld>
            <a:endParaRPr lang="it-IT"/>
          </a:p>
        </p:txBody>
      </p:sp>
    </p:spTree>
    <p:extLst>
      <p:ext uri="{BB962C8B-B14F-4D97-AF65-F5344CB8AC3E}">
        <p14:creationId xmlns:p14="http://schemas.microsoft.com/office/powerpoint/2010/main" xmlns="" val="296390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0E60D4-DA2C-4D2D-BEAC-0BE86940C929}" type="datetimeFigureOut">
              <a:rPr lang="it-IT" smtClean="0"/>
              <a:pPr/>
              <a:t>10/03/2016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D662E2B-6A28-45EB-A9C7-22053778CCC6}"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8000">
              <a:srgbClr val="8AF6C5"/>
            </a:gs>
            <a:gs pos="100000">
              <a:schemeClr val="accent6">
                <a:lumMod val="75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E60D4-DA2C-4D2D-BEAC-0BE86940C929}" type="datetimeFigureOut">
              <a:rPr lang="it-IT" smtClean="0"/>
              <a:pPr/>
              <a:t>10/03/2016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62E2B-6A28-45EB-A9C7-22053778CCC6}"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043608" y="2852936"/>
            <a:ext cx="1368152" cy="369332"/>
          </a:xfrm>
          <a:prstGeom prst="rect">
            <a:avLst/>
          </a:prstGeom>
          <a:noFill/>
          <a:ln>
            <a:noFill/>
          </a:ln>
        </p:spPr>
        <p:txBody>
          <a:bodyPr wrap="square" rtlCol="0">
            <a:spAutoFit/>
          </a:bodyPr>
          <a:lstStyle/>
          <a:p>
            <a:r>
              <a:rPr lang="it-IT" dirty="0" smtClean="0">
                <a:hlinkClick r:id="rId2" action="ppaction://hlinksldjump"/>
              </a:rPr>
              <a:t>La </a:t>
            </a:r>
            <a:r>
              <a:rPr lang="it-IT" dirty="0" err="1" smtClean="0">
                <a:hlinkClick r:id="rId2" action="ppaction://hlinksldjump"/>
              </a:rPr>
              <a:t>Cop</a:t>
            </a:r>
            <a:r>
              <a:rPr lang="it-IT" dirty="0" smtClean="0">
                <a:hlinkClick r:id="rId2" action="ppaction://hlinksldjump"/>
              </a:rPr>
              <a:t> 21</a:t>
            </a:r>
            <a:endParaRPr lang="it-IT" dirty="0"/>
          </a:p>
        </p:txBody>
      </p:sp>
      <p:sp>
        <p:nvSpPr>
          <p:cNvPr id="7" name="CasellaDiTesto 6">
            <a:hlinkClick r:id="rId3" action="ppaction://hlinksldjump"/>
          </p:cNvPr>
          <p:cNvSpPr txBox="1"/>
          <p:nvPr/>
        </p:nvSpPr>
        <p:spPr>
          <a:xfrm>
            <a:off x="6876256" y="2852936"/>
            <a:ext cx="936104" cy="369332"/>
          </a:xfrm>
          <a:prstGeom prst="rect">
            <a:avLst/>
          </a:prstGeom>
          <a:noFill/>
          <a:ln>
            <a:noFill/>
          </a:ln>
        </p:spPr>
        <p:txBody>
          <a:bodyPr wrap="square" rtlCol="0">
            <a:spAutoFit/>
          </a:bodyPr>
          <a:lstStyle/>
          <a:p>
            <a:r>
              <a:rPr lang="it-IT" dirty="0" smtClean="0">
                <a:hlinkClick r:id="rId3" action="ppaction://hlinksldjump"/>
              </a:rPr>
              <a:t>CO2</a:t>
            </a:r>
            <a:endParaRPr lang="it-IT" dirty="0"/>
          </a:p>
        </p:txBody>
      </p:sp>
      <p:sp>
        <p:nvSpPr>
          <p:cNvPr id="16" name="CasellaDiTesto 15"/>
          <p:cNvSpPr txBox="1"/>
          <p:nvPr/>
        </p:nvSpPr>
        <p:spPr>
          <a:xfrm>
            <a:off x="3347864" y="1340768"/>
            <a:ext cx="2448272" cy="461665"/>
          </a:xfrm>
          <a:prstGeom prst="rect">
            <a:avLst/>
          </a:prstGeom>
          <a:noFill/>
        </p:spPr>
        <p:txBody>
          <a:bodyPr wrap="square" rtlCol="0">
            <a:spAutoFit/>
          </a:bodyPr>
          <a:lstStyle/>
          <a:p>
            <a:r>
              <a:rPr lang="it-IT" sz="2400" dirty="0" smtClean="0"/>
              <a:t>PROGETTO GNE</a:t>
            </a:r>
            <a:endParaRPr lang="it-IT" sz="2400" dirty="0"/>
          </a:p>
        </p:txBody>
      </p:sp>
      <p:sp>
        <p:nvSpPr>
          <p:cNvPr id="8" name="CasellaDiTesto 7"/>
          <p:cNvSpPr txBox="1"/>
          <p:nvPr/>
        </p:nvSpPr>
        <p:spPr>
          <a:xfrm>
            <a:off x="4211960" y="4581128"/>
            <a:ext cx="643509" cy="369332"/>
          </a:xfrm>
          <a:prstGeom prst="rect">
            <a:avLst/>
          </a:prstGeom>
          <a:noFill/>
        </p:spPr>
        <p:txBody>
          <a:bodyPr wrap="none" rtlCol="0">
            <a:spAutoFit/>
          </a:bodyPr>
          <a:lstStyle/>
          <a:p>
            <a:r>
              <a:rPr lang="it-IT" dirty="0" smtClean="0">
                <a:hlinkClick r:id="rId4" action="ppaction://hlinksldjump"/>
              </a:rPr>
              <a:t>Italia</a:t>
            </a:r>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1"/>
      <p:bldP spid="1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Interruzione 5"/>
          <p:cNvSpPr/>
          <p:nvPr/>
        </p:nvSpPr>
        <p:spPr>
          <a:xfrm>
            <a:off x="3203848" y="476672"/>
            <a:ext cx="2376264" cy="648072"/>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La </a:t>
            </a:r>
            <a:r>
              <a:rPr lang="it-IT" dirty="0" err="1" smtClean="0">
                <a:solidFill>
                  <a:schemeClr val="tx1"/>
                </a:solidFill>
              </a:rPr>
              <a:t>Cop</a:t>
            </a:r>
            <a:r>
              <a:rPr lang="it-IT" dirty="0" smtClean="0">
                <a:solidFill>
                  <a:schemeClr val="tx1"/>
                </a:solidFill>
              </a:rPr>
              <a:t> 21</a:t>
            </a:r>
            <a:r>
              <a:rPr lang="it-IT" dirty="0" smtClean="0"/>
              <a:t> </a:t>
            </a:r>
            <a:endParaRPr lang="it-IT" dirty="0"/>
          </a:p>
        </p:txBody>
      </p:sp>
      <p:sp>
        <p:nvSpPr>
          <p:cNvPr id="7" name="Interruzione 6"/>
          <p:cNvSpPr/>
          <p:nvPr/>
        </p:nvSpPr>
        <p:spPr>
          <a:xfrm>
            <a:off x="6444208" y="3212976"/>
            <a:ext cx="1944216" cy="79208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Conferenza sui cambiamenti climatici</a:t>
            </a:r>
            <a:endParaRPr lang="it-IT" dirty="0">
              <a:solidFill>
                <a:schemeClr val="tx1"/>
              </a:solidFill>
            </a:endParaRPr>
          </a:p>
        </p:txBody>
      </p:sp>
      <p:sp>
        <p:nvSpPr>
          <p:cNvPr id="8" name="Interruzione 7"/>
          <p:cNvSpPr/>
          <p:nvPr/>
        </p:nvSpPr>
        <p:spPr>
          <a:xfrm>
            <a:off x="251520" y="3212976"/>
            <a:ext cx="2304256" cy="79208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Parigi, dal 30 novembre al 1 dicembre</a:t>
            </a:r>
          </a:p>
        </p:txBody>
      </p:sp>
      <p:sp>
        <p:nvSpPr>
          <p:cNvPr id="9" name="Interruzione 8"/>
          <p:cNvSpPr/>
          <p:nvPr/>
        </p:nvSpPr>
        <p:spPr>
          <a:xfrm>
            <a:off x="251520" y="4797152"/>
            <a:ext cx="2304256" cy="79208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195 paesi e 25mila delegati</a:t>
            </a:r>
            <a:endParaRPr lang="it-IT" dirty="0">
              <a:solidFill>
                <a:schemeClr val="tx1"/>
              </a:solidFill>
            </a:endParaRPr>
          </a:p>
        </p:txBody>
      </p:sp>
      <p:sp>
        <p:nvSpPr>
          <p:cNvPr id="10" name="Interruzione 9"/>
          <p:cNvSpPr/>
          <p:nvPr/>
        </p:nvSpPr>
        <p:spPr>
          <a:xfrm>
            <a:off x="3131840" y="1844824"/>
            <a:ext cx="2520280" cy="122413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Convenzione quadro delle nazioni unite(UNFCCC)</a:t>
            </a:r>
            <a:endParaRPr lang="it-IT" dirty="0">
              <a:solidFill>
                <a:schemeClr val="tx1"/>
              </a:solidFill>
            </a:endParaRPr>
          </a:p>
        </p:txBody>
      </p:sp>
      <p:cxnSp>
        <p:nvCxnSpPr>
          <p:cNvPr id="12" name="Connettore 2 11"/>
          <p:cNvCxnSpPr>
            <a:stCxn id="6" idx="2"/>
            <a:endCxn id="10" idx="0"/>
          </p:cNvCxnSpPr>
          <p:nvPr/>
        </p:nvCxnSpPr>
        <p:spPr>
          <a:xfrm>
            <a:off x="4391980" y="1124744"/>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Forma 18"/>
          <p:cNvCxnSpPr>
            <a:stCxn id="6" idx="3"/>
            <a:endCxn id="7" idx="0"/>
          </p:cNvCxnSpPr>
          <p:nvPr/>
        </p:nvCxnSpPr>
        <p:spPr>
          <a:xfrm>
            <a:off x="5580112" y="800708"/>
            <a:ext cx="1836204" cy="241226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Forma 23"/>
          <p:cNvCxnSpPr>
            <a:stCxn id="6" idx="1"/>
            <a:endCxn id="8" idx="0"/>
          </p:cNvCxnSpPr>
          <p:nvPr/>
        </p:nvCxnSpPr>
        <p:spPr>
          <a:xfrm rot="10800000" flipV="1">
            <a:off x="1403648" y="800708"/>
            <a:ext cx="1800200" cy="241226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p:cNvCxnSpPr>
            <a:stCxn id="8" idx="2"/>
            <a:endCxn id="9" idx="0"/>
          </p:cNvCxnSpPr>
          <p:nvPr/>
        </p:nvCxnSpPr>
        <p:spPr>
          <a:xfrm>
            <a:off x="1403648" y="4005064"/>
            <a:ext cx="0"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Pagina iniziale 1">
            <a:hlinkClick r:id="" action="ppaction://hlinkshowjump?jump=firstslide" highlightClick="1"/>
          </p:cNvPr>
          <p:cNvSpPr/>
          <p:nvPr/>
        </p:nvSpPr>
        <p:spPr>
          <a:xfrm>
            <a:off x="8388424"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Avanti o successivo 12">
            <a:hlinkClick r:id="" action="ppaction://hlinkshowjump?jump=nextslide" highlightClick="1"/>
          </p:cNvPr>
          <p:cNvSpPr/>
          <p:nvPr/>
        </p:nvSpPr>
        <p:spPr>
          <a:xfrm>
            <a:off x="7668344"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25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75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125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15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175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rminatore 1"/>
          <p:cNvSpPr/>
          <p:nvPr/>
        </p:nvSpPr>
        <p:spPr>
          <a:xfrm>
            <a:off x="3579896" y="353758"/>
            <a:ext cx="1728192" cy="648072"/>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CO2</a:t>
            </a:r>
            <a:endParaRPr lang="it-IT" dirty="0">
              <a:solidFill>
                <a:schemeClr val="tx1"/>
              </a:solidFill>
            </a:endParaRPr>
          </a:p>
        </p:txBody>
      </p:sp>
      <p:sp>
        <p:nvSpPr>
          <p:cNvPr id="3" name="Terminatore 2"/>
          <p:cNvSpPr/>
          <p:nvPr/>
        </p:nvSpPr>
        <p:spPr>
          <a:xfrm>
            <a:off x="827584" y="1916832"/>
            <a:ext cx="2160240" cy="100811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ct val="20000"/>
              </a:spcBef>
            </a:pPr>
            <a:r>
              <a:rPr lang="it-IT" dirty="0" smtClean="0">
                <a:solidFill>
                  <a:prstClr val="black"/>
                </a:solidFill>
                <a:latin typeface="Andalus" pitchFamily="18" charset="-78"/>
                <a:cs typeface="Andalus" pitchFamily="18" charset="-78"/>
              </a:rPr>
              <a:t>è fondamentale </a:t>
            </a:r>
            <a:r>
              <a:rPr lang="it-IT" dirty="0">
                <a:solidFill>
                  <a:prstClr val="black"/>
                </a:solidFill>
                <a:latin typeface="Andalus" pitchFamily="18" charset="-78"/>
                <a:cs typeface="Andalus" pitchFamily="18" charset="-78"/>
              </a:rPr>
              <a:t>dell'atmosfera </a:t>
            </a:r>
            <a:r>
              <a:rPr lang="it-IT" dirty="0" smtClean="0">
                <a:solidFill>
                  <a:prstClr val="black"/>
                </a:solidFill>
                <a:latin typeface="Andalus" pitchFamily="18" charset="-78"/>
                <a:cs typeface="Andalus" pitchFamily="18" charset="-78"/>
              </a:rPr>
              <a:t>terrestre</a:t>
            </a:r>
            <a:endParaRPr lang="it-IT" dirty="0">
              <a:solidFill>
                <a:prstClr val="black"/>
              </a:solidFill>
              <a:latin typeface="Andalus" pitchFamily="18" charset="-78"/>
              <a:cs typeface="Andalus" pitchFamily="18" charset="-78"/>
            </a:endParaRPr>
          </a:p>
        </p:txBody>
      </p:sp>
      <p:sp>
        <p:nvSpPr>
          <p:cNvPr id="4" name="Terminatore 3"/>
          <p:cNvSpPr/>
          <p:nvPr/>
        </p:nvSpPr>
        <p:spPr>
          <a:xfrm>
            <a:off x="251520" y="4581128"/>
            <a:ext cx="3312368" cy="122413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ct val="20000"/>
              </a:spcBef>
            </a:pPr>
            <a:r>
              <a:rPr lang="it-IT" dirty="0" smtClean="0">
                <a:solidFill>
                  <a:prstClr val="black"/>
                </a:solidFill>
                <a:latin typeface="Andalus" pitchFamily="18" charset="-78"/>
                <a:cs typeface="Andalus" pitchFamily="18" charset="-78"/>
              </a:rPr>
              <a:t> perché intrappola </a:t>
            </a:r>
            <a:r>
              <a:rPr lang="it-IT" dirty="0">
                <a:solidFill>
                  <a:prstClr val="black"/>
                </a:solidFill>
                <a:latin typeface="Andalus" pitchFamily="18" charset="-78"/>
                <a:cs typeface="Andalus" pitchFamily="18" charset="-78"/>
              </a:rPr>
              <a:t>la radiazione infrarossa del sole impedendo alla Terra di raffreddarsi.</a:t>
            </a:r>
          </a:p>
        </p:txBody>
      </p:sp>
      <p:cxnSp>
        <p:nvCxnSpPr>
          <p:cNvPr id="6" name="Connettore 2 5"/>
          <p:cNvCxnSpPr>
            <a:stCxn id="3" idx="2"/>
            <a:endCxn id="4" idx="0"/>
          </p:cNvCxnSpPr>
          <p:nvPr/>
        </p:nvCxnSpPr>
        <p:spPr>
          <a:xfrm>
            <a:off x="1907704" y="2924944"/>
            <a:ext cx="0" cy="16561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nettore 4 8"/>
          <p:cNvCxnSpPr>
            <a:stCxn id="2" idx="2"/>
            <a:endCxn id="3" idx="0"/>
          </p:cNvCxnSpPr>
          <p:nvPr/>
        </p:nvCxnSpPr>
        <p:spPr>
          <a:xfrm rot="5400000">
            <a:off x="2718347" y="191187"/>
            <a:ext cx="915002" cy="2536288"/>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rminatore 10"/>
          <p:cNvSpPr/>
          <p:nvPr/>
        </p:nvSpPr>
        <p:spPr>
          <a:xfrm>
            <a:off x="5616116" y="2006531"/>
            <a:ext cx="3096344" cy="86409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Sta aumentando nella troposfera</a:t>
            </a:r>
            <a:endParaRPr lang="it-IT" dirty="0">
              <a:solidFill>
                <a:schemeClr val="tx1"/>
              </a:solidFill>
            </a:endParaRPr>
          </a:p>
        </p:txBody>
      </p:sp>
      <p:sp>
        <p:nvSpPr>
          <p:cNvPr id="20" name="Terminatore 19"/>
          <p:cNvSpPr/>
          <p:nvPr/>
        </p:nvSpPr>
        <p:spPr>
          <a:xfrm>
            <a:off x="5868144" y="4797152"/>
            <a:ext cx="2592288" cy="86409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dirty="0">
                <a:solidFill>
                  <a:prstClr val="black"/>
                </a:solidFill>
              </a:rPr>
              <a:t>A</a:t>
            </a:r>
            <a:r>
              <a:rPr lang="it-IT" dirty="0" smtClean="0">
                <a:solidFill>
                  <a:prstClr val="black"/>
                </a:solidFill>
              </a:rPr>
              <a:t> </a:t>
            </a:r>
            <a:r>
              <a:rPr lang="it-IT" dirty="0" err="1">
                <a:solidFill>
                  <a:prstClr val="black"/>
                </a:solidFill>
              </a:rPr>
              <a:t>cusa</a:t>
            </a:r>
            <a:r>
              <a:rPr lang="it-IT" dirty="0">
                <a:solidFill>
                  <a:prstClr val="black"/>
                </a:solidFill>
              </a:rPr>
              <a:t> dell’ incessante consumo di combustibili fossili</a:t>
            </a:r>
          </a:p>
        </p:txBody>
      </p:sp>
      <p:sp>
        <p:nvSpPr>
          <p:cNvPr id="22" name="Terminatore 21"/>
          <p:cNvSpPr/>
          <p:nvPr/>
        </p:nvSpPr>
        <p:spPr>
          <a:xfrm>
            <a:off x="2411760" y="3002280"/>
            <a:ext cx="4032448" cy="1362823"/>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ct val="20000"/>
              </a:spcBef>
            </a:pPr>
            <a:r>
              <a:rPr lang="it-IT" dirty="0">
                <a:solidFill>
                  <a:prstClr val="black"/>
                </a:solidFill>
                <a:latin typeface="Andalus" pitchFamily="18" charset="-78"/>
                <a:cs typeface="Andalus" pitchFamily="18" charset="-78"/>
              </a:rPr>
              <a:t>L</a:t>
            </a:r>
            <a:r>
              <a:rPr lang="it-IT" dirty="0" smtClean="0">
                <a:solidFill>
                  <a:prstClr val="black"/>
                </a:solidFill>
                <a:latin typeface="Andalus" pitchFamily="18" charset="-78"/>
                <a:cs typeface="Andalus" pitchFamily="18" charset="-78"/>
              </a:rPr>
              <a:t>a </a:t>
            </a:r>
            <a:r>
              <a:rPr lang="it-IT" dirty="0">
                <a:solidFill>
                  <a:prstClr val="black"/>
                </a:solidFill>
                <a:latin typeface="Andalus" pitchFamily="18" charset="-78"/>
                <a:cs typeface="Andalus" pitchFamily="18" charset="-78"/>
              </a:rPr>
              <a:t>temperatura media </a:t>
            </a:r>
            <a:r>
              <a:rPr lang="it-IT" dirty="0" smtClean="0">
                <a:solidFill>
                  <a:prstClr val="black"/>
                </a:solidFill>
                <a:latin typeface="Andalus" pitchFamily="18" charset="-78"/>
                <a:cs typeface="Andalus" pitchFamily="18" charset="-78"/>
              </a:rPr>
              <a:t>terrestre </a:t>
            </a:r>
            <a:r>
              <a:rPr lang="it-IT" dirty="0">
                <a:solidFill>
                  <a:prstClr val="black"/>
                </a:solidFill>
                <a:latin typeface="Andalus" pitchFamily="18" charset="-78"/>
                <a:cs typeface="Andalus" pitchFamily="18" charset="-78"/>
              </a:rPr>
              <a:t>nei prossimi cinquanta anni aumenterà tra 1,5°C e </a:t>
            </a:r>
            <a:r>
              <a:rPr lang="it-IT" dirty="0" smtClean="0">
                <a:solidFill>
                  <a:prstClr val="black"/>
                </a:solidFill>
                <a:latin typeface="Andalus" pitchFamily="18" charset="-78"/>
                <a:cs typeface="Andalus" pitchFamily="18" charset="-78"/>
              </a:rPr>
              <a:t>4,5°C </a:t>
            </a:r>
            <a:r>
              <a:rPr lang="it-IT" dirty="0">
                <a:solidFill>
                  <a:prstClr val="black"/>
                </a:solidFill>
                <a:latin typeface="Andalus" pitchFamily="18" charset="-78"/>
                <a:cs typeface="Andalus" pitchFamily="18" charset="-78"/>
              </a:rPr>
              <a:t>n</a:t>
            </a:r>
            <a:r>
              <a:rPr lang="it-IT" dirty="0" smtClean="0">
                <a:solidFill>
                  <a:prstClr val="black"/>
                </a:solidFill>
                <a:latin typeface="Andalus" pitchFamily="18" charset="-78"/>
                <a:cs typeface="Andalus" pitchFamily="18" charset="-78"/>
              </a:rPr>
              <a:t>elle </a:t>
            </a:r>
            <a:r>
              <a:rPr lang="it-IT" dirty="0">
                <a:solidFill>
                  <a:prstClr val="black"/>
                </a:solidFill>
                <a:latin typeface="Andalus" pitchFamily="18" charset="-78"/>
                <a:cs typeface="Andalus" pitchFamily="18" charset="-78"/>
              </a:rPr>
              <a:t>diverse fasce climatiche.</a:t>
            </a:r>
          </a:p>
        </p:txBody>
      </p:sp>
      <p:cxnSp>
        <p:nvCxnSpPr>
          <p:cNvPr id="28" name="Connettore 2 27"/>
          <p:cNvCxnSpPr>
            <a:stCxn id="2" idx="2"/>
            <a:endCxn id="22" idx="0"/>
          </p:cNvCxnSpPr>
          <p:nvPr/>
        </p:nvCxnSpPr>
        <p:spPr>
          <a:xfrm flipH="1">
            <a:off x="4427984" y="1001830"/>
            <a:ext cx="16008" cy="20004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p:cNvCxnSpPr>
            <a:stCxn id="11" idx="2"/>
            <a:endCxn id="20" idx="0"/>
          </p:cNvCxnSpPr>
          <p:nvPr/>
        </p:nvCxnSpPr>
        <p:spPr>
          <a:xfrm>
            <a:off x="7164288" y="2870627"/>
            <a:ext cx="0" cy="1926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ttore 4 39"/>
          <p:cNvCxnSpPr>
            <a:stCxn id="2" idx="2"/>
            <a:endCxn id="11" idx="0"/>
          </p:cNvCxnSpPr>
          <p:nvPr/>
        </p:nvCxnSpPr>
        <p:spPr>
          <a:xfrm rot="16200000" flipH="1">
            <a:off x="5301790" y="144032"/>
            <a:ext cx="1004701" cy="2720296"/>
          </a:xfrm>
          <a:prstGeom prst="bentConnector3">
            <a:avLst>
              <a:gd name="adj1" fmla="val 45494"/>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Pagina iniziale 41">
            <a:hlinkClick r:id="" action="ppaction://hlinkshowjump?jump=firstslide" highlightClick="1"/>
          </p:cNvPr>
          <p:cNvSpPr/>
          <p:nvPr/>
        </p:nvSpPr>
        <p:spPr>
          <a:xfrm>
            <a:off x="8388424"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Avanti o successivo 42">
            <a:hlinkClick r:id="" action="ppaction://hlinkshowjump?jump=nextslide" highlightClick="1"/>
          </p:cNvPr>
          <p:cNvSpPr/>
          <p:nvPr/>
        </p:nvSpPr>
        <p:spPr>
          <a:xfrm>
            <a:off x="7668344"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25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nodeType="withEffect">
                                  <p:stCondLst>
                                    <p:cond delay="7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125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nodeType="withEffect">
                                  <p:stCondLst>
                                    <p:cond delay="150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grpId="0" nodeType="withEffect">
                                  <p:stCondLst>
                                    <p:cond delay="175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nodeType="withEffect">
                                  <p:stCondLst>
                                    <p:cond delay="200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grpId="0" nodeType="withEffect">
                                  <p:stCondLst>
                                    <p:cond delay="225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nodeType="withEffect">
                                  <p:stCondLst>
                                    <p:cond delay="250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275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Interruzione 3"/>
          <p:cNvSpPr/>
          <p:nvPr/>
        </p:nvSpPr>
        <p:spPr>
          <a:xfrm>
            <a:off x="3131840" y="404664"/>
            <a:ext cx="2448272" cy="648072"/>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La </a:t>
            </a:r>
            <a:r>
              <a:rPr lang="it-IT" dirty="0" err="1" smtClean="0">
                <a:solidFill>
                  <a:schemeClr val="tx1"/>
                </a:solidFill>
              </a:rPr>
              <a:t>Cop</a:t>
            </a:r>
            <a:r>
              <a:rPr lang="it-IT" dirty="0" smtClean="0">
                <a:solidFill>
                  <a:schemeClr val="tx1"/>
                </a:solidFill>
              </a:rPr>
              <a:t> 21</a:t>
            </a:r>
            <a:r>
              <a:rPr lang="it-IT" dirty="0" smtClean="0"/>
              <a:t> </a:t>
            </a:r>
            <a:endParaRPr lang="it-IT" dirty="0"/>
          </a:p>
        </p:txBody>
      </p:sp>
      <p:sp>
        <p:nvSpPr>
          <p:cNvPr id="5" name="Interruzione 4"/>
          <p:cNvSpPr/>
          <p:nvPr/>
        </p:nvSpPr>
        <p:spPr>
          <a:xfrm>
            <a:off x="1043608" y="1628800"/>
            <a:ext cx="2160240" cy="936104"/>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12 dicembre</a:t>
            </a:r>
            <a:endParaRPr lang="it-IT" dirty="0">
              <a:solidFill>
                <a:schemeClr val="tx1"/>
              </a:solidFill>
            </a:endParaRPr>
          </a:p>
        </p:txBody>
      </p:sp>
      <p:sp>
        <p:nvSpPr>
          <p:cNvPr id="6" name="Interruzione 5"/>
          <p:cNvSpPr/>
          <p:nvPr/>
        </p:nvSpPr>
        <p:spPr>
          <a:xfrm>
            <a:off x="5724128" y="1628800"/>
            <a:ext cx="1944216" cy="100811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Unanimità del patto globale</a:t>
            </a:r>
            <a:endParaRPr lang="it-IT" dirty="0">
              <a:solidFill>
                <a:schemeClr val="tx1"/>
              </a:solidFill>
            </a:endParaRPr>
          </a:p>
        </p:txBody>
      </p:sp>
      <p:sp>
        <p:nvSpPr>
          <p:cNvPr id="7" name="Interruzione 6"/>
          <p:cNvSpPr/>
          <p:nvPr/>
        </p:nvSpPr>
        <p:spPr>
          <a:xfrm>
            <a:off x="3347864" y="2636912"/>
            <a:ext cx="2016224" cy="108012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Obiettivi dell’accordo </a:t>
            </a:r>
            <a:endParaRPr lang="it-IT" dirty="0">
              <a:solidFill>
                <a:schemeClr val="tx1"/>
              </a:solidFill>
            </a:endParaRPr>
          </a:p>
        </p:txBody>
      </p:sp>
      <p:sp>
        <p:nvSpPr>
          <p:cNvPr id="8" name="Interruzione 7"/>
          <p:cNvSpPr/>
          <p:nvPr/>
        </p:nvSpPr>
        <p:spPr>
          <a:xfrm>
            <a:off x="1979712" y="4869160"/>
            <a:ext cx="1440160" cy="576064"/>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Controllare i gas serra </a:t>
            </a:r>
            <a:endParaRPr lang="it-IT" dirty="0">
              <a:solidFill>
                <a:schemeClr val="tx1"/>
              </a:solidFill>
            </a:endParaRPr>
          </a:p>
        </p:txBody>
      </p:sp>
      <p:sp>
        <p:nvSpPr>
          <p:cNvPr id="9" name="Interruzione 8"/>
          <p:cNvSpPr/>
          <p:nvPr/>
        </p:nvSpPr>
        <p:spPr>
          <a:xfrm>
            <a:off x="5004048" y="4869160"/>
            <a:ext cx="2304256" cy="86409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Diminuire la produzione del ossido di carbonio</a:t>
            </a:r>
            <a:endParaRPr lang="it-IT" dirty="0">
              <a:solidFill>
                <a:schemeClr val="tx1"/>
              </a:solidFill>
            </a:endParaRPr>
          </a:p>
        </p:txBody>
      </p:sp>
      <p:cxnSp>
        <p:nvCxnSpPr>
          <p:cNvPr id="13" name="Forma 12"/>
          <p:cNvCxnSpPr>
            <a:stCxn id="4" idx="3"/>
            <a:endCxn id="6" idx="0"/>
          </p:cNvCxnSpPr>
          <p:nvPr/>
        </p:nvCxnSpPr>
        <p:spPr>
          <a:xfrm>
            <a:off x="5580112" y="728700"/>
            <a:ext cx="1116124" cy="9001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Forma 14"/>
          <p:cNvCxnSpPr>
            <a:stCxn id="6" idx="2"/>
            <a:endCxn id="7" idx="3"/>
          </p:cNvCxnSpPr>
          <p:nvPr/>
        </p:nvCxnSpPr>
        <p:spPr>
          <a:xfrm rot="5400000">
            <a:off x="5760132" y="2240868"/>
            <a:ext cx="540060" cy="133214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Forma 16"/>
          <p:cNvCxnSpPr>
            <a:stCxn id="4" idx="1"/>
            <a:endCxn id="5" idx="0"/>
          </p:cNvCxnSpPr>
          <p:nvPr/>
        </p:nvCxnSpPr>
        <p:spPr>
          <a:xfrm rot="10800000" flipV="1">
            <a:off x="2123728" y="728700"/>
            <a:ext cx="1008112" cy="90010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ttore 4 18"/>
          <p:cNvCxnSpPr>
            <a:stCxn id="7" idx="2"/>
            <a:endCxn id="8" idx="0"/>
          </p:cNvCxnSpPr>
          <p:nvPr/>
        </p:nvCxnSpPr>
        <p:spPr>
          <a:xfrm rot="5400000">
            <a:off x="2951820" y="3465004"/>
            <a:ext cx="1152128" cy="1656184"/>
          </a:xfrm>
          <a:prstGeom prst="bentConnector3">
            <a:avLst>
              <a:gd name="adj1" fmla="val 3804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4 20"/>
          <p:cNvCxnSpPr>
            <a:stCxn id="7" idx="2"/>
            <a:endCxn id="9" idx="0"/>
          </p:cNvCxnSpPr>
          <p:nvPr/>
        </p:nvCxnSpPr>
        <p:spPr>
          <a:xfrm rot="16200000" flipH="1">
            <a:off x="4680012" y="3392996"/>
            <a:ext cx="1152128" cy="1800200"/>
          </a:xfrm>
          <a:prstGeom prst="bentConnector3">
            <a:avLst>
              <a:gd name="adj1" fmla="val 3804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Pagina iniziale 13">
            <a:hlinkClick r:id="" action="ppaction://hlinkshowjump?jump=firstslide" highlightClick="1"/>
          </p:cNvPr>
          <p:cNvSpPr/>
          <p:nvPr/>
        </p:nvSpPr>
        <p:spPr>
          <a:xfrm>
            <a:off x="8388424"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Avanti o successivo 1">
            <a:hlinkClick r:id="" action="ppaction://hlinkshowjump?jump=nextslide" highlightClick="1"/>
          </p:cNvPr>
          <p:cNvSpPr/>
          <p:nvPr/>
        </p:nvSpPr>
        <p:spPr>
          <a:xfrm>
            <a:off x="7668344"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25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75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nodeType="withEffect">
                                  <p:stCondLst>
                                    <p:cond delay="125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15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nodeType="withEffect">
                                  <p:stCondLst>
                                    <p:cond delay="175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nodeType="withEffect">
                                  <p:stCondLst>
                                    <p:cond delay="225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Interruzione 3"/>
          <p:cNvSpPr/>
          <p:nvPr/>
        </p:nvSpPr>
        <p:spPr>
          <a:xfrm>
            <a:off x="3419872" y="188640"/>
            <a:ext cx="1872208" cy="936104"/>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Italia</a:t>
            </a:r>
            <a:endParaRPr lang="it-IT" dirty="0">
              <a:solidFill>
                <a:schemeClr val="tx1"/>
              </a:solidFill>
            </a:endParaRPr>
          </a:p>
        </p:txBody>
      </p:sp>
      <p:sp>
        <p:nvSpPr>
          <p:cNvPr id="5" name="Interruzione 4"/>
          <p:cNvSpPr/>
          <p:nvPr/>
        </p:nvSpPr>
        <p:spPr>
          <a:xfrm>
            <a:off x="3347864" y="2780928"/>
            <a:ext cx="2016224" cy="100811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strutture non a norma, la scuola ha bisogno di </a:t>
            </a:r>
            <a:endParaRPr lang="it-IT" dirty="0">
              <a:solidFill>
                <a:schemeClr val="tx1"/>
              </a:solidFill>
            </a:endParaRPr>
          </a:p>
        </p:txBody>
      </p:sp>
      <p:sp>
        <p:nvSpPr>
          <p:cNvPr id="7" name="Interruzione 6"/>
          <p:cNvSpPr/>
          <p:nvPr/>
        </p:nvSpPr>
        <p:spPr>
          <a:xfrm>
            <a:off x="3455653" y="1502747"/>
            <a:ext cx="1800200" cy="79208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Buona scuola</a:t>
            </a:r>
            <a:endParaRPr lang="it-IT" dirty="0">
              <a:solidFill>
                <a:schemeClr val="tx1"/>
              </a:solidFill>
            </a:endParaRPr>
          </a:p>
        </p:txBody>
      </p:sp>
      <p:sp>
        <p:nvSpPr>
          <p:cNvPr id="8" name="Interruzione 7"/>
          <p:cNvSpPr/>
          <p:nvPr/>
        </p:nvSpPr>
        <p:spPr>
          <a:xfrm>
            <a:off x="323528" y="4149080"/>
            <a:ext cx="2088232" cy="72008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Interventi di manutenzione</a:t>
            </a:r>
            <a:endParaRPr lang="it-IT" dirty="0">
              <a:solidFill>
                <a:schemeClr val="tx1"/>
              </a:solidFill>
            </a:endParaRPr>
          </a:p>
        </p:txBody>
      </p:sp>
      <p:sp>
        <p:nvSpPr>
          <p:cNvPr id="9" name="Interruzione 8"/>
          <p:cNvSpPr/>
          <p:nvPr/>
        </p:nvSpPr>
        <p:spPr>
          <a:xfrm>
            <a:off x="4572000" y="5229200"/>
            <a:ext cx="2376264" cy="72008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Valvole termostatiche</a:t>
            </a:r>
            <a:endParaRPr lang="it-IT" dirty="0">
              <a:solidFill>
                <a:schemeClr val="tx1"/>
              </a:solidFill>
            </a:endParaRPr>
          </a:p>
        </p:txBody>
      </p:sp>
      <p:sp>
        <p:nvSpPr>
          <p:cNvPr id="10" name="Interruzione 9"/>
          <p:cNvSpPr/>
          <p:nvPr/>
        </p:nvSpPr>
        <p:spPr>
          <a:xfrm>
            <a:off x="6444208" y="4077072"/>
            <a:ext cx="2376264" cy="100811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Nuovi impianti di illuminazione e lampadine a led</a:t>
            </a:r>
            <a:endParaRPr lang="it-IT" dirty="0">
              <a:solidFill>
                <a:schemeClr val="tx1"/>
              </a:solidFill>
            </a:endParaRPr>
          </a:p>
        </p:txBody>
      </p:sp>
      <p:cxnSp>
        <p:nvCxnSpPr>
          <p:cNvPr id="12" name="Connettore 2 11"/>
          <p:cNvCxnSpPr>
            <a:stCxn id="4" idx="2"/>
            <a:endCxn id="7" idx="0"/>
          </p:cNvCxnSpPr>
          <p:nvPr/>
        </p:nvCxnSpPr>
        <p:spPr>
          <a:xfrm flipH="1">
            <a:off x="4355753" y="1124744"/>
            <a:ext cx="223" cy="3780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7" idx="2"/>
            <a:endCxn id="5" idx="0"/>
          </p:cNvCxnSpPr>
          <p:nvPr/>
        </p:nvCxnSpPr>
        <p:spPr>
          <a:xfrm>
            <a:off x="4355753" y="2294835"/>
            <a:ext cx="223" cy="4860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Forma 19"/>
          <p:cNvCxnSpPr>
            <a:stCxn id="5" idx="1"/>
            <a:endCxn id="8" idx="0"/>
          </p:cNvCxnSpPr>
          <p:nvPr/>
        </p:nvCxnSpPr>
        <p:spPr>
          <a:xfrm rot="10800000" flipV="1">
            <a:off x="1367644" y="3284984"/>
            <a:ext cx="1980220" cy="86409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Forma 28"/>
          <p:cNvCxnSpPr>
            <a:stCxn id="5" idx="3"/>
            <a:endCxn id="10" idx="0"/>
          </p:cNvCxnSpPr>
          <p:nvPr/>
        </p:nvCxnSpPr>
        <p:spPr>
          <a:xfrm>
            <a:off x="5364088" y="3284984"/>
            <a:ext cx="2268252" cy="7920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Interruzione 47"/>
          <p:cNvSpPr/>
          <p:nvPr/>
        </p:nvSpPr>
        <p:spPr>
          <a:xfrm>
            <a:off x="2159732" y="5229200"/>
            <a:ext cx="1800200" cy="64807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Potenziamento reti </a:t>
            </a:r>
            <a:r>
              <a:rPr lang="it-IT" dirty="0" err="1" smtClean="0">
                <a:solidFill>
                  <a:schemeClr val="tx1"/>
                </a:solidFill>
              </a:rPr>
              <a:t>wi-fi</a:t>
            </a:r>
            <a:endParaRPr lang="it-IT" dirty="0">
              <a:solidFill>
                <a:schemeClr val="tx1"/>
              </a:solidFill>
            </a:endParaRPr>
          </a:p>
        </p:txBody>
      </p:sp>
      <p:cxnSp>
        <p:nvCxnSpPr>
          <p:cNvPr id="50" name="Connettore 4 49"/>
          <p:cNvCxnSpPr>
            <a:stCxn id="5" idx="2"/>
          </p:cNvCxnSpPr>
          <p:nvPr/>
        </p:nvCxnSpPr>
        <p:spPr>
          <a:xfrm rot="5400000">
            <a:off x="2987824" y="3861048"/>
            <a:ext cx="1440160" cy="1296144"/>
          </a:xfrm>
          <a:prstGeom prst="bentConnector3">
            <a:avLst>
              <a:gd name="adj1" fmla="val 825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nettore 4 52"/>
          <p:cNvCxnSpPr>
            <a:stCxn id="5" idx="2"/>
            <a:endCxn id="9" idx="0"/>
          </p:cNvCxnSpPr>
          <p:nvPr/>
        </p:nvCxnSpPr>
        <p:spPr>
          <a:xfrm rot="16200000" flipH="1">
            <a:off x="4337974" y="3807042"/>
            <a:ext cx="1440160" cy="1404156"/>
          </a:xfrm>
          <a:prstGeom prst="bentConnector3">
            <a:avLst>
              <a:gd name="adj1" fmla="val 851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Pagina iniziale 16">
            <a:hlinkClick r:id="" action="ppaction://hlinkshowjump?jump=firstslide" highlightClick="1"/>
          </p:cNvPr>
          <p:cNvSpPr/>
          <p:nvPr/>
        </p:nvSpPr>
        <p:spPr>
          <a:xfrm>
            <a:off x="8388424"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Avanti o successivo 20">
            <a:hlinkClick r:id="" action="ppaction://hlinkshowjump?jump=nextslide" highlightClick="1"/>
          </p:cNvPr>
          <p:cNvSpPr/>
          <p:nvPr/>
        </p:nvSpPr>
        <p:spPr>
          <a:xfrm>
            <a:off x="7668344"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nodeType="withEffect">
                                  <p:stCondLst>
                                    <p:cond delay="75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15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nodeType="withEffect">
                                  <p:stCondLst>
                                    <p:cond delay="17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nodeType="withEffect">
                                  <p:stCondLst>
                                    <p:cond delay="2250"/>
                                  </p:stCondLst>
                                  <p:childTnLst>
                                    <p:set>
                                      <p:cBhvr>
                                        <p:cTn id="33" dur="1" fill="hold">
                                          <p:stCondLst>
                                            <p:cond delay="0"/>
                                          </p:stCondLst>
                                        </p:cTn>
                                        <p:tgtEl>
                                          <p:spTgt spid="50"/>
                                        </p:tgtEl>
                                        <p:attrNameLst>
                                          <p:attrName>style.visibility</p:attrName>
                                        </p:attrNameLst>
                                      </p:cBhvr>
                                      <p:to>
                                        <p:strVal val="visible"/>
                                      </p:to>
                                    </p:set>
                                    <p:animEffect transition="in" filter="fade">
                                      <p:cBhvr>
                                        <p:cTn id="34" dur="500"/>
                                        <p:tgtEl>
                                          <p:spTgt spid="50"/>
                                        </p:tgtEl>
                                      </p:cBhvr>
                                    </p:animEffect>
                                  </p:childTnLst>
                                </p:cTn>
                              </p:par>
                              <p:par>
                                <p:cTn id="35" presetID="10" presetClass="entr" presetSubtype="0" fill="hold" grpId="0" nodeType="withEffect">
                                  <p:stCondLst>
                                    <p:cond delay="2500"/>
                                  </p:stCondLst>
                                  <p:childTnLst>
                                    <p:set>
                                      <p:cBhvr>
                                        <p:cTn id="36" dur="1" fill="hold">
                                          <p:stCondLst>
                                            <p:cond delay="0"/>
                                          </p:stCondLst>
                                        </p:cTn>
                                        <p:tgtEl>
                                          <p:spTgt spid="48"/>
                                        </p:tgtEl>
                                        <p:attrNameLst>
                                          <p:attrName>style.visibility</p:attrName>
                                        </p:attrNameLst>
                                      </p:cBhvr>
                                      <p:to>
                                        <p:strVal val="visible"/>
                                      </p:to>
                                    </p:set>
                                    <p:animEffect transition="in" filter="fade">
                                      <p:cBhvr>
                                        <p:cTn id="37" dur="500"/>
                                        <p:tgtEl>
                                          <p:spTgt spid="48"/>
                                        </p:tgtEl>
                                      </p:cBhvr>
                                    </p:animEffect>
                                  </p:childTnLst>
                                </p:cTn>
                              </p:par>
                              <p:par>
                                <p:cTn id="38" presetID="10" presetClass="entr" presetSubtype="0" fill="hold" nodeType="withEffect">
                                  <p:stCondLst>
                                    <p:cond delay="2750"/>
                                  </p:stCondLst>
                                  <p:childTnLst>
                                    <p:set>
                                      <p:cBhvr>
                                        <p:cTn id="39" dur="1" fill="hold">
                                          <p:stCondLst>
                                            <p:cond delay="0"/>
                                          </p:stCondLst>
                                        </p:cTn>
                                        <p:tgtEl>
                                          <p:spTgt spid="53"/>
                                        </p:tgtEl>
                                        <p:attrNameLst>
                                          <p:attrName>style.visibility</p:attrName>
                                        </p:attrNameLst>
                                      </p:cBhvr>
                                      <p:to>
                                        <p:strVal val="visible"/>
                                      </p:to>
                                    </p:set>
                                    <p:animEffect transition="in" filter="fade">
                                      <p:cBhvr>
                                        <p:cTn id="40" dur="500"/>
                                        <p:tgtEl>
                                          <p:spTgt spid="53"/>
                                        </p:tgtEl>
                                      </p:cBhvr>
                                    </p:animEffect>
                                  </p:childTnLst>
                                </p:cTn>
                              </p:par>
                              <p:par>
                                <p:cTn id="41" presetID="10" presetClass="entr" presetSubtype="0" fill="hold" grpId="0" nodeType="withEffect">
                                  <p:stCondLst>
                                    <p:cond delay="300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Interruzione 3"/>
          <p:cNvSpPr/>
          <p:nvPr/>
        </p:nvSpPr>
        <p:spPr>
          <a:xfrm>
            <a:off x="3419872" y="404664"/>
            <a:ext cx="1872208" cy="720080"/>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solidFill>
                  <a:schemeClr val="tx1"/>
                </a:solidFill>
              </a:rPr>
              <a:t>Termovalvole</a:t>
            </a:r>
            <a:endParaRPr lang="it-IT" dirty="0">
              <a:solidFill>
                <a:schemeClr val="tx1"/>
              </a:solidFill>
            </a:endParaRPr>
          </a:p>
        </p:txBody>
      </p:sp>
      <p:sp>
        <p:nvSpPr>
          <p:cNvPr id="6" name="Interruzione 5"/>
          <p:cNvSpPr/>
          <p:nvPr/>
        </p:nvSpPr>
        <p:spPr>
          <a:xfrm>
            <a:off x="107504" y="1916832"/>
            <a:ext cx="3888432" cy="1368152"/>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smtClean="0">
              <a:solidFill>
                <a:schemeClr val="tx1"/>
              </a:solidFill>
              <a:latin typeface="Calibri Light" panose="020F0302020204030204" pitchFamily="34" charset="0"/>
            </a:endParaRPr>
          </a:p>
          <a:p>
            <a:pPr algn="ctr"/>
            <a:r>
              <a:rPr lang="it-IT" dirty="0" smtClean="0">
                <a:solidFill>
                  <a:schemeClr val="tx1"/>
                </a:solidFill>
              </a:rPr>
              <a:t>Sono degli apparecchi che permettono di regolare il funzionamento di ogni termosifone facendolo spegnere una volta raggiunti i gradi desiderati</a:t>
            </a:r>
          </a:p>
          <a:p>
            <a:pPr algn="ctr"/>
            <a:endParaRPr lang="it-IT" dirty="0">
              <a:solidFill>
                <a:schemeClr val="tx1"/>
              </a:solidFill>
            </a:endParaRPr>
          </a:p>
        </p:txBody>
      </p:sp>
      <p:sp>
        <p:nvSpPr>
          <p:cNvPr id="11" name="Interruzione 10"/>
          <p:cNvSpPr/>
          <p:nvPr/>
        </p:nvSpPr>
        <p:spPr>
          <a:xfrm>
            <a:off x="4139952" y="4221088"/>
            <a:ext cx="4824536" cy="158417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b="1" dirty="0" smtClean="0">
              <a:solidFill>
                <a:schemeClr val="tx1"/>
              </a:solidFill>
              <a:latin typeface="Calibri Light" panose="020F0302020204030204" pitchFamily="34" charset="0"/>
            </a:endParaRPr>
          </a:p>
          <a:p>
            <a:pPr algn="ctr"/>
            <a:r>
              <a:rPr lang="it-IT" dirty="0" smtClean="0">
                <a:solidFill>
                  <a:schemeClr val="tx1"/>
                </a:solidFill>
              </a:rPr>
              <a:t>Che entro il 31 dicembre 2016 tutti gli edifici con sistema di riscaldamento centralizzato dovranno dotarsi per ciascun termosifone di valvole termostatiche con i </a:t>
            </a:r>
            <a:r>
              <a:rPr lang="it-IT" dirty="0" err="1" smtClean="0">
                <a:solidFill>
                  <a:schemeClr val="tx1"/>
                </a:solidFill>
              </a:rPr>
              <a:t>contabilizzatori</a:t>
            </a:r>
            <a:r>
              <a:rPr lang="it-IT" dirty="0" smtClean="0">
                <a:solidFill>
                  <a:schemeClr val="tx1"/>
                </a:solidFill>
              </a:rPr>
              <a:t> di calore.</a:t>
            </a:r>
            <a:r>
              <a:rPr lang="it-IT" b="1" dirty="0" smtClean="0">
                <a:solidFill>
                  <a:schemeClr val="tx1"/>
                </a:solidFill>
                <a:latin typeface="Calibri Light" panose="020F0302020204030204" pitchFamily="34" charset="0"/>
              </a:rPr>
              <a:t/>
            </a:r>
            <a:br>
              <a:rPr lang="it-IT" b="1" dirty="0" smtClean="0">
                <a:solidFill>
                  <a:schemeClr val="tx1"/>
                </a:solidFill>
                <a:latin typeface="Calibri Light" panose="020F0302020204030204" pitchFamily="34" charset="0"/>
              </a:rPr>
            </a:br>
            <a:endParaRPr lang="it-IT" dirty="0">
              <a:solidFill>
                <a:schemeClr val="tx1"/>
              </a:solidFill>
            </a:endParaRPr>
          </a:p>
        </p:txBody>
      </p:sp>
      <p:sp>
        <p:nvSpPr>
          <p:cNvPr id="12" name="Interruzione 11"/>
          <p:cNvSpPr/>
          <p:nvPr/>
        </p:nvSpPr>
        <p:spPr>
          <a:xfrm>
            <a:off x="5076056" y="1916832"/>
            <a:ext cx="2880320" cy="1296144"/>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Con il governo </a:t>
            </a:r>
            <a:r>
              <a:rPr lang="it-IT" dirty="0" err="1" smtClean="0">
                <a:solidFill>
                  <a:schemeClr val="tx1"/>
                </a:solidFill>
              </a:rPr>
              <a:t>Renzi</a:t>
            </a:r>
            <a:r>
              <a:rPr lang="it-IT" dirty="0" smtClean="0">
                <a:solidFill>
                  <a:schemeClr val="tx1"/>
                </a:solidFill>
              </a:rPr>
              <a:t> viene introdotto il decreto legge 102/2014, il quale impone</a:t>
            </a:r>
            <a:endParaRPr lang="it-IT" dirty="0">
              <a:solidFill>
                <a:schemeClr val="tx1"/>
              </a:solidFill>
            </a:endParaRPr>
          </a:p>
        </p:txBody>
      </p:sp>
      <p:sp>
        <p:nvSpPr>
          <p:cNvPr id="13" name="Interruzione 12"/>
          <p:cNvSpPr/>
          <p:nvPr/>
        </p:nvSpPr>
        <p:spPr>
          <a:xfrm>
            <a:off x="323528" y="4293096"/>
            <a:ext cx="3456384" cy="144016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Secondo alcune stime questi apparecchi permetterebbero un risparmio energetico fino al 30% per ogni edificio.</a:t>
            </a:r>
            <a:endParaRPr lang="it-IT" dirty="0">
              <a:solidFill>
                <a:schemeClr val="tx1"/>
              </a:solidFill>
            </a:endParaRPr>
          </a:p>
        </p:txBody>
      </p:sp>
      <p:cxnSp>
        <p:nvCxnSpPr>
          <p:cNvPr id="15" name="Connettore 2 14"/>
          <p:cNvCxnSpPr>
            <a:stCxn id="6" idx="2"/>
            <a:endCxn id="13" idx="0"/>
          </p:cNvCxnSpPr>
          <p:nvPr/>
        </p:nvCxnSpPr>
        <p:spPr>
          <a:xfrm>
            <a:off x="2051720" y="3284984"/>
            <a:ext cx="0"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ttore 4 20"/>
          <p:cNvCxnSpPr>
            <a:stCxn id="4" idx="2"/>
            <a:endCxn id="6" idx="0"/>
          </p:cNvCxnSpPr>
          <p:nvPr/>
        </p:nvCxnSpPr>
        <p:spPr>
          <a:xfrm rot="5400000">
            <a:off x="2807804" y="368660"/>
            <a:ext cx="792088" cy="2304256"/>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ttore 4 22"/>
          <p:cNvCxnSpPr>
            <a:stCxn id="4" idx="2"/>
            <a:endCxn id="12" idx="0"/>
          </p:cNvCxnSpPr>
          <p:nvPr/>
        </p:nvCxnSpPr>
        <p:spPr>
          <a:xfrm rot="16200000" flipH="1">
            <a:off x="5040052" y="440668"/>
            <a:ext cx="792088" cy="216024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nettore 2 45"/>
          <p:cNvCxnSpPr/>
          <p:nvPr/>
        </p:nvCxnSpPr>
        <p:spPr>
          <a:xfrm>
            <a:off x="6516216" y="3212976"/>
            <a:ext cx="0"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Pagina iniziale 51">
            <a:hlinkClick r:id="" action="ppaction://hlinkshowjump?jump=firstslide" highlightClick="1"/>
          </p:cNvPr>
          <p:cNvSpPr/>
          <p:nvPr/>
        </p:nvSpPr>
        <p:spPr>
          <a:xfrm>
            <a:off x="8388424"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Avanti o successivo 52">
            <a:hlinkClick r:id="" action="ppaction://hlinkshowjump?jump=nextslide" highlightClick="1"/>
          </p:cNvPr>
          <p:cNvSpPr/>
          <p:nvPr/>
        </p:nvSpPr>
        <p:spPr>
          <a:xfrm>
            <a:off x="7668344"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500"/>
                                        <p:tgtEl>
                                          <p:spTgt spid="2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par>
                          <p:cTn id="24" fill="hold">
                            <p:stCondLst>
                              <p:cond delay="30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par>
                          <p:cTn id="32" fill="hold">
                            <p:stCondLst>
                              <p:cond delay="4000"/>
                            </p:stCondLst>
                            <p:childTnLst>
                              <p:par>
                                <p:cTn id="33" presetID="10" presetClass="entr" presetSubtype="0" fill="hold"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500"/>
                                        <p:tgtEl>
                                          <p:spTgt spid="46"/>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Interruzione 5"/>
          <p:cNvSpPr/>
          <p:nvPr/>
        </p:nvSpPr>
        <p:spPr>
          <a:xfrm>
            <a:off x="3635896" y="404664"/>
            <a:ext cx="1872208" cy="720080"/>
          </a:xfrm>
          <a:prstGeom prst="flowChartTermina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Lampade a LED </a:t>
            </a:r>
            <a:endParaRPr lang="it-IT" dirty="0">
              <a:solidFill>
                <a:schemeClr val="tx1"/>
              </a:solidFill>
            </a:endParaRPr>
          </a:p>
        </p:txBody>
      </p:sp>
      <p:sp>
        <p:nvSpPr>
          <p:cNvPr id="7" name="Interruzione 6"/>
          <p:cNvSpPr/>
          <p:nvPr/>
        </p:nvSpPr>
        <p:spPr>
          <a:xfrm>
            <a:off x="107504" y="1412776"/>
            <a:ext cx="7093296" cy="180020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smtClean="0">
              <a:solidFill>
                <a:schemeClr val="tx1"/>
              </a:solidFill>
            </a:endParaRPr>
          </a:p>
          <a:p>
            <a:pPr algn="ctr"/>
            <a:r>
              <a:rPr lang="it-IT" sz="1600" dirty="0" smtClean="0">
                <a:solidFill>
                  <a:schemeClr val="tx1"/>
                </a:solidFill>
              </a:rPr>
              <a:t>La battaglia alogene contro Led che è stata combattuta a Bruxelles si è conclusa con la decisione di posticipare al 2018, anziché dal settembre 2016, la messa al bando in Europa delle lampadine di classe C e inferiori, cioè le meno efficienti. Secondo le stime dell’</a:t>
            </a:r>
            <a:r>
              <a:rPr lang="it-IT" sz="1600" dirty="0" err="1" smtClean="0">
                <a:solidFill>
                  <a:schemeClr val="tx1"/>
                </a:solidFill>
              </a:rPr>
              <a:t>European</a:t>
            </a:r>
            <a:r>
              <a:rPr lang="it-IT" sz="1600" dirty="0" smtClean="0">
                <a:solidFill>
                  <a:schemeClr val="tx1"/>
                </a:solidFill>
              </a:rPr>
              <a:t> </a:t>
            </a:r>
            <a:r>
              <a:rPr lang="it-IT" sz="1600" dirty="0" err="1" smtClean="0">
                <a:solidFill>
                  <a:schemeClr val="tx1"/>
                </a:solidFill>
              </a:rPr>
              <a:t>environmental</a:t>
            </a:r>
            <a:r>
              <a:rPr lang="it-IT" sz="1600" dirty="0" smtClean="0">
                <a:solidFill>
                  <a:schemeClr val="tx1"/>
                </a:solidFill>
              </a:rPr>
              <a:t> bureau, che riunisce 140 organizzazioni tra cui Legambiente, il bando delle alogene dal 2016 avrebbe garantito ai cittadini risparmi per 6,6 miliardi di euro in bolletta, 780 milioni di euro per l’Italia.  </a:t>
            </a:r>
          </a:p>
          <a:p>
            <a:pPr algn="ctr"/>
            <a:endParaRPr lang="it-IT" dirty="0">
              <a:solidFill>
                <a:schemeClr val="tx1"/>
              </a:solidFill>
            </a:endParaRPr>
          </a:p>
        </p:txBody>
      </p:sp>
      <p:sp>
        <p:nvSpPr>
          <p:cNvPr id="8" name="Interruzione 7"/>
          <p:cNvSpPr/>
          <p:nvPr/>
        </p:nvSpPr>
        <p:spPr>
          <a:xfrm>
            <a:off x="323528" y="3573016"/>
            <a:ext cx="4464496" cy="1656184"/>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dirty="0" smtClean="0">
                <a:solidFill>
                  <a:schemeClr val="tx1"/>
                </a:solidFill>
              </a:rPr>
              <a:t>La tecnologia Led è in costante evoluzione e da fine 2013 risulta più competitiva dal punto di vista energetico ed economico rispetto alle tecnologie consolidate. Anche la qualità cromatica per applicazioni per esterno è ormai ottima</a:t>
            </a:r>
            <a:endParaRPr lang="it-IT" sz="1600" dirty="0">
              <a:solidFill>
                <a:schemeClr val="tx1"/>
              </a:solidFill>
            </a:endParaRPr>
          </a:p>
        </p:txBody>
      </p:sp>
      <p:sp>
        <p:nvSpPr>
          <p:cNvPr id="20" name="Interruzione 19"/>
          <p:cNvSpPr/>
          <p:nvPr/>
        </p:nvSpPr>
        <p:spPr>
          <a:xfrm>
            <a:off x="5436096" y="3284984"/>
            <a:ext cx="3600400" cy="151216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ea typeface="Times New Roman" panose="02020603050405020304" pitchFamily="18" charset="0"/>
                <a:cs typeface="Comic Sans MS" panose="030F0702030302020204" pitchFamily="66" charset="0"/>
              </a:rPr>
              <a:t>Il LED e’ direzionale per costruzione ed emette un fascio luminoso definito, a 90°, da 90 lumen/watt (alimentazione a 350mA) e quindi riduce al minimo l’inquinamento luminoso.</a:t>
            </a:r>
            <a:endParaRPr lang="it-IT" sz="1600" dirty="0">
              <a:solidFill>
                <a:schemeClr val="tx1"/>
              </a:solidFill>
            </a:endParaRPr>
          </a:p>
        </p:txBody>
      </p:sp>
      <p:sp>
        <p:nvSpPr>
          <p:cNvPr id="21" name="Interruzione 20"/>
          <p:cNvSpPr/>
          <p:nvPr/>
        </p:nvSpPr>
        <p:spPr>
          <a:xfrm>
            <a:off x="4499992" y="5229200"/>
            <a:ext cx="4392488" cy="1440160"/>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ea typeface="Times New Roman" panose="02020603050405020304" pitchFamily="18" charset="0"/>
                <a:cs typeface="Comic Sans MS" panose="030F0702030302020204" pitchFamily="66" charset="0"/>
              </a:rPr>
              <a:t>Costi</a:t>
            </a:r>
            <a:r>
              <a:rPr lang="it-IT" sz="1600" dirty="0" smtClean="0">
                <a:solidFill>
                  <a:schemeClr val="tx1"/>
                </a:solidFill>
                <a:ea typeface="Times New Roman" panose="02020603050405020304" pitchFamily="18" charset="0"/>
                <a:cs typeface="Times New Roman" panose="02020603050405020304" pitchFamily="18" charset="0"/>
              </a:rPr>
              <a:t>:</a:t>
            </a:r>
            <a:r>
              <a:rPr lang="it-IT" sz="1600" dirty="0" smtClean="0">
                <a:solidFill>
                  <a:schemeClr val="tx1"/>
                </a:solidFill>
                <a:ea typeface="Times New Roman" panose="02020603050405020304" pitchFamily="18" charset="0"/>
                <a:cs typeface="Comic Sans MS" panose="030F0702030302020204" pitchFamily="66" charset="0"/>
              </a:rPr>
              <a:t>i sistemi a LED hanno un costo iniziale maggiore, dal doppio al triplo, rispetto alle soluzioni tradizionali. Considerando </a:t>
            </a:r>
            <a:r>
              <a:rPr lang="it-IT" sz="1600" dirty="0" err="1" smtClean="0">
                <a:solidFill>
                  <a:schemeClr val="tx1"/>
                </a:solidFill>
                <a:ea typeface="Times New Roman" panose="02020603050405020304" pitchFamily="18" charset="0"/>
                <a:cs typeface="Comic Sans MS" panose="030F0702030302020204" pitchFamily="66" charset="0"/>
              </a:rPr>
              <a:t>pero’</a:t>
            </a:r>
            <a:r>
              <a:rPr lang="it-IT" sz="1600" dirty="0" smtClean="0">
                <a:solidFill>
                  <a:schemeClr val="tx1"/>
                </a:solidFill>
                <a:ea typeface="Times New Roman" panose="02020603050405020304" pitchFamily="18" charset="0"/>
                <a:cs typeface="Comic Sans MS" panose="030F0702030302020204" pitchFamily="66" charset="0"/>
              </a:rPr>
              <a:t> la maggiore durata , il risparmio energetico e la manutenzione quasi assente, si ha un risparmio netto dal 50% al 80%.</a:t>
            </a:r>
            <a:endParaRPr lang="it-IT" sz="1600" dirty="0">
              <a:solidFill>
                <a:schemeClr val="tx1"/>
              </a:solidFill>
            </a:endParaRPr>
          </a:p>
        </p:txBody>
      </p:sp>
      <p:cxnSp>
        <p:nvCxnSpPr>
          <p:cNvPr id="26" name="Connettore 4 25"/>
          <p:cNvCxnSpPr>
            <a:stCxn id="6" idx="2"/>
            <a:endCxn id="7" idx="0"/>
          </p:cNvCxnSpPr>
          <p:nvPr/>
        </p:nvCxnSpPr>
        <p:spPr>
          <a:xfrm rot="5400000">
            <a:off x="3969060" y="809836"/>
            <a:ext cx="288032" cy="917848"/>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Connettore 4 27"/>
          <p:cNvCxnSpPr>
            <a:stCxn id="6" idx="2"/>
            <a:endCxn id="20" idx="0"/>
          </p:cNvCxnSpPr>
          <p:nvPr/>
        </p:nvCxnSpPr>
        <p:spPr>
          <a:xfrm rot="16200000" flipH="1">
            <a:off x="4824028" y="872716"/>
            <a:ext cx="2160240" cy="2664296"/>
          </a:xfrm>
          <a:prstGeom prst="bentConnector3">
            <a:avLst>
              <a:gd name="adj1" fmla="val 6664"/>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ttore 4 42"/>
          <p:cNvCxnSpPr>
            <a:stCxn id="7" idx="2"/>
            <a:endCxn id="8" idx="0"/>
          </p:cNvCxnSpPr>
          <p:nvPr/>
        </p:nvCxnSpPr>
        <p:spPr>
          <a:xfrm rot="5400000">
            <a:off x="2924944" y="2843808"/>
            <a:ext cx="360040" cy="1098376"/>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ttore 4 44"/>
          <p:cNvCxnSpPr>
            <a:stCxn id="20" idx="2"/>
            <a:endCxn id="21" idx="0"/>
          </p:cNvCxnSpPr>
          <p:nvPr/>
        </p:nvCxnSpPr>
        <p:spPr>
          <a:xfrm rot="5400000">
            <a:off x="6750242" y="4743146"/>
            <a:ext cx="432048" cy="54006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Pagina iniziale 45">
            <a:hlinkClick r:id="" action="ppaction://hlinkshowjump?jump=firstslide" highlightClick="1"/>
          </p:cNvPr>
          <p:cNvSpPr/>
          <p:nvPr/>
        </p:nvSpPr>
        <p:spPr>
          <a:xfrm>
            <a:off x="1115616" y="6309320"/>
            <a:ext cx="360040" cy="360040"/>
          </a:xfrm>
          <a:prstGeom prst="actionButtonHom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Avanti o successivo 46">
            <a:hlinkClick r:id="" action="ppaction://hlinkshowjump?jump=nextslide" highlightClick="1"/>
          </p:cNvPr>
          <p:cNvSpPr/>
          <p:nvPr/>
        </p:nvSpPr>
        <p:spPr>
          <a:xfrm>
            <a:off x="395536" y="6309320"/>
            <a:ext cx="360040" cy="360040"/>
          </a:xfrm>
          <a:prstGeom prst="actionButtonForwardNex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par>
                          <p:cTn id="32" fill="hold">
                            <p:stCondLst>
                              <p:cond delay="3500"/>
                            </p:stCondLst>
                            <p:childTnLst>
                              <p:par>
                                <p:cTn id="33" presetID="2" presetClass="entr" presetSubtype="4" fill="hold" nodeType="afterEffect">
                                  <p:stCondLst>
                                    <p:cond delay="0"/>
                                  </p:stCondLst>
                                  <p:childTnLst>
                                    <p:set>
                                      <p:cBhvr>
                                        <p:cTn id="34" dur="1" fill="hold">
                                          <p:stCondLst>
                                            <p:cond delay="0"/>
                                          </p:stCondLst>
                                        </p:cTn>
                                        <p:tgtEl>
                                          <p:spTgt spid="45"/>
                                        </p:tgtEl>
                                        <p:attrNameLst>
                                          <p:attrName>style.visibility</p:attrName>
                                        </p:attrNameLst>
                                      </p:cBhvr>
                                      <p:to>
                                        <p:strVal val="visible"/>
                                      </p:to>
                                    </p:set>
                                    <p:anim calcmode="lin" valueType="num">
                                      <p:cBhvr additive="base">
                                        <p:cTn id="35" dur="500" fill="hold"/>
                                        <p:tgtEl>
                                          <p:spTgt spid="45"/>
                                        </p:tgtEl>
                                        <p:attrNameLst>
                                          <p:attrName>ppt_x</p:attrName>
                                        </p:attrNameLst>
                                      </p:cBhvr>
                                      <p:tavLst>
                                        <p:tav tm="0">
                                          <p:val>
                                            <p:strVal val="#ppt_x"/>
                                          </p:val>
                                        </p:tav>
                                        <p:tav tm="100000">
                                          <p:val>
                                            <p:strVal val="#ppt_x"/>
                                          </p:val>
                                        </p:tav>
                                      </p:tavLst>
                                    </p:anim>
                                    <p:anim calcmode="lin" valueType="num">
                                      <p:cBhvr additive="base">
                                        <p:cTn id="36" dur="500" fill="hold"/>
                                        <p:tgtEl>
                                          <p:spTgt spid="45"/>
                                        </p:tgtEl>
                                        <p:attrNameLst>
                                          <p:attrName>ppt_y</p:attrName>
                                        </p:attrNameLst>
                                      </p:cBhvr>
                                      <p:tavLst>
                                        <p:tav tm="0">
                                          <p:val>
                                            <p:strVal val="1+#ppt_h/2"/>
                                          </p:val>
                                        </p:tav>
                                        <p:tav tm="100000">
                                          <p:val>
                                            <p:strVal val="#ppt_y"/>
                                          </p:val>
                                        </p:tav>
                                      </p:tavLst>
                                    </p:anim>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ttore 2 6"/>
          <p:cNvCxnSpPr>
            <a:stCxn id="10" idx="2"/>
            <a:endCxn id="13" idx="0"/>
          </p:cNvCxnSpPr>
          <p:nvPr/>
        </p:nvCxnSpPr>
        <p:spPr>
          <a:xfrm>
            <a:off x="4680012" y="2348880"/>
            <a:ext cx="0" cy="13681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Interruzione 9"/>
          <p:cNvSpPr/>
          <p:nvPr/>
        </p:nvSpPr>
        <p:spPr>
          <a:xfrm>
            <a:off x="2771800" y="1484784"/>
            <a:ext cx="3816424" cy="864096"/>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1"/>
                </a:solidFill>
              </a:rPr>
              <a:t>La squadra Green</a:t>
            </a:r>
            <a:endParaRPr lang="it-IT" sz="3200" dirty="0">
              <a:solidFill>
                <a:schemeClr val="tx1"/>
              </a:solidFill>
            </a:endParaRPr>
          </a:p>
        </p:txBody>
      </p:sp>
      <p:sp>
        <p:nvSpPr>
          <p:cNvPr id="13" name="Interruzione 12"/>
          <p:cNvSpPr/>
          <p:nvPr/>
        </p:nvSpPr>
        <p:spPr>
          <a:xfrm>
            <a:off x="2771800" y="3717032"/>
            <a:ext cx="3816424" cy="2232248"/>
          </a:xfrm>
          <a:prstGeom prst="flowChartTerminator">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Angelica Conchiglia </a:t>
            </a:r>
          </a:p>
          <a:p>
            <a:pPr algn="ctr"/>
            <a:r>
              <a:rPr lang="it-IT" dirty="0" err="1" smtClean="0">
                <a:solidFill>
                  <a:schemeClr val="tx1"/>
                </a:solidFill>
              </a:rPr>
              <a:t>Noemi</a:t>
            </a:r>
            <a:r>
              <a:rPr lang="it-IT" dirty="0" smtClean="0">
                <a:solidFill>
                  <a:schemeClr val="tx1"/>
                </a:solidFill>
              </a:rPr>
              <a:t>  </a:t>
            </a:r>
            <a:r>
              <a:rPr lang="it-IT" dirty="0" err="1" smtClean="0">
                <a:solidFill>
                  <a:schemeClr val="tx1"/>
                </a:solidFill>
              </a:rPr>
              <a:t>Cusimano</a:t>
            </a:r>
            <a:r>
              <a:rPr lang="it-IT" dirty="0" smtClean="0">
                <a:solidFill>
                  <a:schemeClr val="tx1"/>
                </a:solidFill>
              </a:rPr>
              <a:t>, Lorenzo </a:t>
            </a:r>
            <a:r>
              <a:rPr lang="it-IT" dirty="0" err="1" smtClean="0">
                <a:solidFill>
                  <a:schemeClr val="tx1"/>
                </a:solidFill>
              </a:rPr>
              <a:t>Carafa</a:t>
            </a:r>
            <a:r>
              <a:rPr lang="it-IT" dirty="0" smtClean="0">
                <a:solidFill>
                  <a:schemeClr val="tx1"/>
                </a:solidFill>
              </a:rPr>
              <a:t> ed Edoardo Di Franco</a:t>
            </a:r>
          </a:p>
          <a:p>
            <a:pPr algn="ctr"/>
            <a:r>
              <a:rPr lang="it-IT" dirty="0" smtClean="0">
                <a:solidFill>
                  <a:schemeClr val="tx1"/>
                </a:solidFill>
              </a:rPr>
              <a:t>Classe 3 E   </a:t>
            </a:r>
          </a:p>
          <a:p>
            <a:pPr algn="ctr"/>
            <a:r>
              <a:rPr lang="it-IT" dirty="0" smtClean="0">
                <a:solidFill>
                  <a:schemeClr val="tx1"/>
                </a:solidFill>
              </a:rPr>
              <a:t>Prof.ssa Giuditta </a:t>
            </a:r>
            <a:r>
              <a:rPr lang="it-IT" dirty="0" err="1" smtClean="0">
                <a:solidFill>
                  <a:schemeClr val="tx1"/>
                </a:solidFill>
              </a:rPr>
              <a:t>Iantaffi</a:t>
            </a:r>
            <a:r>
              <a:rPr lang="it-IT" dirty="0" smtClean="0">
                <a:solidFill>
                  <a:schemeClr val="tx1"/>
                </a:solidFill>
              </a:rPr>
              <a:t>.</a:t>
            </a:r>
          </a:p>
          <a:p>
            <a:pPr algn="ctr"/>
            <a:r>
              <a:rPr lang="it-IT" dirty="0" smtClean="0">
                <a:solidFill>
                  <a:schemeClr val="tx1"/>
                </a:solidFill>
              </a:rPr>
              <a:t>Scuola Secondaria di I grado</a:t>
            </a:r>
          </a:p>
          <a:p>
            <a:pPr algn="ctr"/>
            <a:r>
              <a:rPr lang="it-IT" dirty="0" smtClean="0">
                <a:solidFill>
                  <a:schemeClr val="tx1"/>
                </a:solidFill>
              </a:rPr>
              <a:t> I. C. di Frascati Via Don Bosco. </a:t>
            </a:r>
            <a:endParaRPr lang="it-IT"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458</Words>
  <Application>Microsoft Office PowerPoint</Application>
  <PresentationFormat>On-screen Show (4:3)</PresentationFormat>
  <Paragraphs>48</Paragraphs>
  <Slides>8</Slides>
  <Notes>0</Notes>
  <HiddenSlides>6</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Tema di Office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Studente23</dc:creator>
  <cp:lastModifiedBy>Giuditta</cp:lastModifiedBy>
  <cp:revision>31</cp:revision>
  <dcterms:created xsi:type="dcterms:W3CDTF">2016-02-26T08:33:18Z</dcterms:created>
  <dcterms:modified xsi:type="dcterms:W3CDTF">2016-03-10T18:40:10Z</dcterms:modified>
</cp:coreProperties>
</file>